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58" r:id="rId5"/>
    <p:sldId id="259" r:id="rId6"/>
    <p:sldId id="261" r:id="rId7"/>
    <p:sldId id="262" r:id="rId8"/>
    <p:sldId id="263" r:id="rId9"/>
    <p:sldId id="264" r:id="rId10"/>
    <p:sldId id="265" r:id="rId11"/>
    <p:sldId id="267" r:id="rId12"/>
    <p:sldId id="268" r:id="rId13"/>
    <p:sldId id="269" r:id="rId14"/>
    <p:sldId id="271" r:id="rId15"/>
    <p:sldId id="272" r:id="rId16"/>
    <p:sldId id="273" r:id="rId17"/>
    <p:sldId id="275"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732"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7616C5-2305-4790-A648-C529F5D49B74}" type="datetimeFigureOut">
              <a:rPr lang="en-US" smtClean="0"/>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0400BF-C990-4AC2-8245-D812C727DBB6}"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1566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0C7616C5-2305-4790-A648-C529F5D49B74}" type="datetimeFigureOut">
              <a:rPr lang="en-US" smtClean="0"/>
              <a:pPr/>
              <a:t>12/18/2023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0400BF-C990-4AC2-8245-D812C727DBB6}" type="slidenum">
              <a:rPr lang="en-US" smtClean="0"/>
              <a:pPr/>
              <a:t>‹#›</a:t>
            </a:fld>
            <a:endParaRPr lang="en-US" dirty="0"/>
          </a:p>
        </p:txBody>
      </p:sp>
    </p:spTree>
    <p:extLst>
      <p:ext uri="{BB962C8B-B14F-4D97-AF65-F5344CB8AC3E}">
        <p14:creationId xmlns:p14="http://schemas.microsoft.com/office/powerpoint/2010/main" val="17636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7616C5-2305-4790-A648-C529F5D49B74}" type="datetimeFigureOut">
              <a:rPr lang="en-US" smtClean="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0400BF-C990-4AC2-8245-D812C727DBB6}" type="slidenum">
              <a:rPr lang="en-US" smtClean="0"/>
              <a:pPr/>
              <a:t>‹#›</a:t>
            </a:fld>
            <a:endParaRPr lang="en-US" dirty="0"/>
          </a:p>
        </p:txBody>
      </p:sp>
    </p:spTree>
    <p:extLst>
      <p:ext uri="{BB962C8B-B14F-4D97-AF65-F5344CB8AC3E}">
        <p14:creationId xmlns:p14="http://schemas.microsoft.com/office/powerpoint/2010/main" val="1395321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7616C5-2305-4790-A648-C529F5D49B74}" type="datetimeFigureOut">
              <a:rPr lang="en-US" smtClean="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0400BF-C990-4AC2-8245-D812C727DBB6}"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32722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7616C5-2305-4790-A648-C529F5D49B74}" type="datetimeFigureOut">
              <a:rPr lang="en-US" smtClean="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0400BF-C990-4AC2-8245-D812C727DBB6}" type="slidenum">
              <a:rPr lang="en-US" smtClean="0"/>
              <a:pPr/>
              <a:t>‹#›</a:t>
            </a:fld>
            <a:endParaRPr lang="en-US" dirty="0"/>
          </a:p>
        </p:txBody>
      </p:sp>
    </p:spTree>
    <p:extLst>
      <p:ext uri="{BB962C8B-B14F-4D97-AF65-F5344CB8AC3E}">
        <p14:creationId xmlns:p14="http://schemas.microsoft.com/office/powerpoint/2010/main" val="40378874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7616C5-2305-4790-A648-C529F5D49B74}" type="datetimeFigureOut">
              <a:rPr lang="en-US" smtClean="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0400BF-C990-4AC2-8245-D812C727DBB6}"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36778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7616C5-2305-4790-A648-C529F5D49B74}" type="datetimeFigureOut">
              <a:rPr lang="en-US" smtClean="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0400BF-C990-4AC2-8245-D812C727DBB6}" type="slidenum">
              <a:rPr lang="en-US" smtClean="0"/>
              <a:pPr/>
              <a:t>‹#›</a:t>
            </a:fld>
            <a:endParaRPr lang="en-US" dirty="0"/>
          </a:p>
        </p:txBody>
      </p:sp>
    </p:spTree>
    <p:extLst>
      <p:ext uri="{BB962C8B-B14F-4D97-AF65-F5344CB8AC3E}">
        <p14:creationId xmlns:p14="http://schemas.microsoft.com/office/powerpoint/2010/main" val="1168782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7616C5-2305-4790-A648-C529F5D49B74}" type="datetimeFigureOut">
              <a:rPr lang="en-US" smtClean="0"/>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3125484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7616C5-2305-4790-A648-C529F5D49B74}" type="datetimeFigureOut">
              <a:rPr lang="en-US" smtClean="0"/>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2356931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7616C5-2305-4790-A648-C529F5D49B74}" type="datetimeFigureOut">
              <a:rPr lang="en-US" smtClean="0"/>
              <a:t>12/18/2023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291366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7616C5-2305-4790-A648-C529F5D49B74}" type="datetimeFigureOut">
              <a:rPr lang="en-US" smtClean="0"/>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291399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7616C5-2305-4790-A648-C529F5D49B74}" type="datetimeFigureOut">
              <a:rPr lang="en-US" smtClean="0"/>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212193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7616C5-2305-4790-A648-C529F5D49B74}" type="datetimeFigureOut">
              <a:rPr lang="en-US" smtClean="0"/>
              <a:t>12/18/2023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2635797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7616C5-2305-4790-A648-C529F5D49B74}" type="datetimeFigureOut">
              <a:rPr lang="en-US" smtClean="0"/>
              <a:t>12/18/2023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1262863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616C5-2305-4790-A648-C529F5D49B74}" type="datetimeFigureOut">
              <a:rPr lang="en-US" smtClean="0"/>
              <a:t>12/18/2023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411616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7616C5-2305-4790-A648-C529F5D49B74}" type="datetimeFigureOut">
              <a:rPr lang="en-US" smtClean="0"/>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3076909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7616C5-2305-4790-A648-C529F5D49B74}" type="datetimeFigureOut">
              <a:rPr lang="en-US" smtClean="0"/>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400BF-C990-4AC2-8245-D812C727DBB6}" type="slidenum">
              <a:rPr lang="en-US" smtClean="0"/>
              <a:t>‹#›</a:t>
            </a:fld>
            <a:endParaRPr lang="en-US"/>
          </a:p>
        </p:txBody>
      </p:sp>
    </p:spTree>
    <p:extLst>
      <p:ext uri="{BB962C8B-B14F-4D97-AF65-F5344CB8AC3E}">
        <p14:creationId xmlns:p14="http://schemas.microsoft.com/office/powerpoint/2010/main" val="7001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C7616C5-2305-4790-A648-C529F5D49B74}" type="datetimeFigureOut">
              <a:rPr lang="en-US" smtClean="0"/>
              <a:pPr/>
              <a:t>12/18/2023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50400BF-C990-4AC2-8245-D812C727DBB6}" type="slidenum">
              <a:rPr lang="en-US" smtClean="0"/>
              <a:pPr/>
              <a:t>‹#›</a:t>
            </a:fld>
            <a:endParaRPr lang="en-US" dirty="0"/>
          </a:p>
        </p:txBody>
      </p:sp>
    </p:spTree>
    <p:extLst>
      <p:ext uri="{BB962C8B-B14F-4D97-AF65-F5344CB8AC3E}">
        <p14:creationId xmlns:p14="http://schemas.microsoft.com/office/powerpoint/2010/main" val="341314588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2286000"/>
            <a:ext cx="8383588" cy="1447800"/>
          </a:xfrm>
        </p:spPr>
        <p:txBody>
          <a:bodyPr>
            <a:normAutofit/>
          </a:bodyPr>
          <a:lstStyle/>
          <a:p>
            <a:pPr algn="ctr"/>
            <a:r>
              <a:rPr lang="en-US" sz="4000" dirty="0">
                <a:latin typeface="Calibri" panose="020F0502020204030204" pitchFamily="34" charset="0"/>
              </a:rPr>
              <a:t>Nevada Department of Taxation – Compliance Division</a:t>
            </a:r>
          </a:p>
        </p:txBody>
      </p:sp>
      <p:sp>
        <p:nvSpPr>
          <p:cNvPr id="3" name="Subtitle 2"/>
          <p:cNvSpPr>
            <a:spLocks noGrp="1"/>
          </p:cNvSpPr>
          <p:nvPr>
            <p:ph type="subTitle" idx="1"/>
          </p:nvPr>
        </p:nvSpPr>
        <p:spPr>
          <a:xfrm>
            <a:off x="110319" y="5181600"/>
            <a:ext cx="3547281" cy="728133"/>
          </a:xfrm>
        </p:spPr>
        <p:txBody>
          <a:bodyPr>
            <a:normAutofit/>
          </a:bodyPr>
          <a:lstStyle/>
          <a:p>
            <a:pPr algn="ctr"/>
            <a:r>
              <a:rPr lang="en-US" sz="3600" dirty="0">
                <a:solidFill>
                  <a:schemeClr val="bg1"/>
                </a:solidFill>
                <a:highlight>
                  <a:srgbClr val="00FF00"/>
                </a:highlight>
                <a:latin typeface="Calibri" panose="020F0502020204030204" pitchFamily="34" charset="0"/>
              </a:rPr>
              <a:t>The Audit Process</a:t>
            </a:r>
          </a:p>
        </p:txBody>
      </p:sp>
      <p:pic>
        <p:nvPicPr>
          <p:cNvPr id="1030" name="Picture 6"/>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4724400" y="228600"/>
            <a:ext cx="1786719" cy="1817131"/>
          </a:xfrm>
          <a:prstGeom prst="rect">
            <a:avLst/>
          </a:prstGeom>
          <a:solidFill>
            <a:schemeClr val="bg2">
              <a:lumMod val="90000"/>
            </a:schemeClr>
          </a:solidFill>
          <a:ln>
            <a:noFill/>
          </a:ln>
        </p:spPr>
      </p:pic>
    </p:spTree>
    <p:extLst>
      <p:ext uri="{BB962C8B-B14F-4D97-AF65-F5344CB8AC3E}">
        <p14:creationId xmlns:p14="http://schemas.microsoft.com/office/powerpoint/2010/main" val="2303103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486400"/>
            <a:ext cx="7522528" cy="1051560"/>
          </a:xfrm>
        </p:spPr>
        <p:txBody>
          <a:bodyPr>
            <a:normAutofit/>
          </a:bodyPr>
          <a:lstStyle/>
          <a:p>
            <a:r>
              <a:rPr lang="en-US" sz="3200" b="1" dirty="0">
                <a:solidFill>
                  <a:srgbClr val="002060"/>
                </a:solidFill>
                <a:latin typeface="Calibri" panose="020F0502020204030204" pitchFamily="34" charset="0"/>
              </a:rPr>
              <a:t>If Your Company Has Other Taxes</a:t>
            </a:r>
          </a:p>
        </p:txBody>
      </p:sp>
      <p:sp>
        <p:nvSpPr>
          <p:cNvPr id="3" name="Content Placeholder 2"/>
          <p:cNvSpPr>
            <a:spLocks noGrp="1"/>
          </p:cNvSpPr>
          <p:nvPr>
            <p:ph idx="1"/>
          </p:nvPr>
        </p:nvSpPr>
        <p:spPr>
          <a:xfrm>
            <a:off x="609600" y="609600"/>
            <a:ext cx="8686800" cy="4953000"/>
          </a:xfrm>
        </p:spPr>
        <p:txBody>
          <a:bodyPr>
            <a:normAutofit lnSpcReduction="10000"/>
          </a:bodyPr>
          <a:lstStyle/>
          <a:p>
            <a:r>
              <a:rPr lang="en-US" sz="2800" dirty="0">
                <a:solidFill>
                  <a:schemeClr val="tx1"/>
                </a:solidFill>
                <a:latin typeface="Calibri" panose="020F0502020204030204" pitchFamily="34" charset="0"/>
              </a:rPr>
              <a:t>The auditor will let you know what records are required to complete the audit</a:t>
            </a:r>
          </a:p>
          <a:p>
            <a:r>
              <a:rPr lang="en-US" sz="2800" dirty="0">
                <a:solidFill>
                  <a:schemeClr val="tx1"/>
                </a:solidFill>
                <a:latin typeface="Calibri" panose="020F0502020204030204" pitchFamily="34" charset="0"/>
              </a:rPr>
              <a:t>Examples:</a:t>
            </a:r>
          </a:p>
          <a:p>
            <a:pPr lvl="1"/>
            <a:r>
              <a:rPr lang="en-US" sz="2800" dirty="0">
                <a:solidFill>
                  <a:schemeClr val="tx1"/>
                </a:solidFill>
                <a:latin typeface="Calibri" panose="020F0502020204030204" pitchFamily="34" charset="0"/>
              </a:rPr>
              <a:t>Live Entertainment</a:t>
            </a:r>
          </a:p>
          <a:p>
            <a:pPr lvl="2"/>
            <a:r>
              <a:rPr lang="en-US" sz="2800" dirty="0">
                <a:solidFill>
                  <a:schemeClr val="tx1"/>
                </a:solidFill>
                <a:latin typeface="Calibri" panose="020F0502020204030204" pitchFamily="34" charset="0"/>
              </a:rPr>
              <a:t>Admission Charges</a:t>
            </a:r>
          </a:p>
          <a:p>
            <a:pPr lvl="1"/>
            <a:r>
              <a:rPr lang="en-US" sz="2800" dirty="0">
                <a:solidFill>
                  <a:schemeClr val="tx1"/>
                </a:solidFill>
                <a:latin typeface="Calibri" panose="020F0502020204030204" pitchFamily="34" charset="0"/>
              </a:rPr>
              <a:t>Tire Tax</a:t>
            </a:r>
          </a:p>
          <a:p>
            <a:pPr lvl="2"/>
            <a:r>
              <a:rPr lang="en-US" sz="2800" dirty="0">
                <a:solidFill>
                  <a:schemeClr val="tx1"/>
                </a:solidFill>
                <a:latin typeface="Calibri" panose="020F0502020204030204" pitchFamily="34" charset="0"/>
              </a:rPr>
              <a:t>Ledger for tires sold</a:t>
            </a:r>
          </a:p>
          <a:p>
            <a:pPr lvl="1"/>
            <a:r>
              <a:rPr lang="en-US" sz="2800" dirty="0">
                <a:solidFill>
                  <a:schemeClr val="tx1"/>
                </a:solidFill>
                <a:latin typeface="Calibri" panose="020F0502020204030204" pitchFamily="34" charset="0"/>
              </a:rPr>
              <a:t>Liquor </a:t>
            </a:r>
          </a:p>
          <a:p>
            <a:pPr lvl="2"/>
            <a:r>
              <a:rPr lang="en-US" sz="2800" dirty="0">
                <a:solidFill>
                  <a:schemeClr val="tx1"/>
                </a:solidFill>
                <a:latin typeface="Calibri" panose="020F0502020204030204" pitchFamily="34" charset="0"/>
              </a:rPr>
              <a:t>Purchase Invoices from approved wholesalers</a:t>
            </a:r>
          </a:p>
          <a:p>
            <a:pPr lvl="1"/>
            <a:endParaRPr lang="en-US" dirty="0"/>
          </a:p>
        </p:txBody>
      </p:sp>
    </p:spTree>
    <p:extLst>
      <p:ext uri="{BB962C8B-B14F-4D97-AF65-F5344CB8AC3E}">
        <p14:creationId xmlns:p14="http://schemas.microsoft.com/office/powerpoint/2010/main" val="517736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334000"/>
            <a:ext cx="7467600" cy="1051560"/>
          </a:xfrm>
        </p:spPr>
        <p:txBody>
          <a:bodyPr>
            <a:normAutofit/>
          </a:bodyPr>
          <a:lstStyle/>
          <a:p>
            <a:r>
              <a:rPr lang="en-US" sz="3200" b="1" dirty="0">
                <a:solidFill>
                  <a:srgbClr val="002060"/>
                </a:solidFill>
                <a:latin typeface="Calibri" panose="020F0502020204030204" pitchFamily="34" charset="0"/>
              </a:rPr>
              <a:t>How Long Will The Audit Take?</a:t>
            </a:r>
          </a:p>
        </p:txBody>
      </p:sp>
      <p:sp>
        <p:nvSpPr>
          <p:cNvPr id="3" name="Content Placeholder 2"/>
          <p:cNvSpPr>
            <a:spLocks noGrp="1"/>
          </p:cNvSpPr>
          <p:nvPr>
            <p:ph sz="half" idx="1"/>
          </p:nvPr>
        </p:nvSpPr>
        <p:spPr>
          <a:xfrm>
            <a:off x="684211" y="685800"/>
            <a:ext cx="4937655" cy="4800600"/>
          </a:xfrm>
        </p:spPr>
        <p:txBody>
          <a:bodyPr/>
          <a:lstStyle/>
          <a:p>
            <a:r>
              <a:rPr lang="en-US" sz="2800" dirty="0">
                <a:solidFill>
                  <a:schemeClr val="tx1"/>
                </a:solidFill>
                <a:latin typeface="Calibri" panose="020F0502020204030204" pitchFamily="34" charset="0"/>
              </a:rPr>
              <a:t>Estimated Completion Date (ECD)</a:t>
            </a:r>
          </a:p>
          <a:p>
            <a:pPr lvl="1"/>
            <a:r>
              <a:rPr lang="en-US" sz="2800" dirty="0">
                <a:solidFill>
                  <a:schemeClr val="tx1"/>
                </a:solidFill>
                <a:latin typeface="Calibri" panose="020F0502020204030204" pitchFamily="34" charset="0"/>
              </a:rPr>
              <a:t>This is the date we must complete the audit by</a:t>
            </a:r>
          </a:p>
          <a:p>
            <a:pPr lvl="1"/>
            <a:r>
              <a:rPr lang="en-US" sz="2800" dirty="0">
                <a:solidFill>
                  <a:schemeClr val="tx1"/>
                </a:solidFill>
                <a:latin typeface="Calibri" panose="020F0502020204030204" pitchFamily="34" charset="0"/>
              </a:rPr>
              <a:t>Not how long we will be at your place of business</a:t>
            </a:r>
          </a:p>
          <a:p>
            <a:pPr lvl="1"/>
            <a:r>
              <a:rPr lang="en-US" sz="2800" dirty="0">
                <a:solidFill>
                  <a:schemeClr val="tx1"/>
                </a:solidFill>
                <a:latin typeface="Calibri" panose="020F0502020204030204" pitchFamily="34" charset="0"/>
              </a:rPr>
              <a:t>NRS 360.232</a:t>
            </a:r>
          </a:p>
          <a:p>
            <a:pPr lvl="1"/>
            <a:endParaRPr lang="en-US" dirty="0"/>
          </a:p>
        </p:txBody>
      </p:sp>
      <p:sp>
        <p:nvSpPr>
          <p:cNvPr id="4" name="Content Placeholder 3"/>
          <p:cNvSpPr>
            <a:spLocks noGrp="1"/>
          </p:cNvSpPr>
          <p:nvPr>
            <p:ph sz="half" idx="2"/>
          </p:nvPr>
        </p:nvSpPr>
        <p:spPr>
          <a:xfrm>
            <a:off x="5867400" y="381000"/>
            <a:ext cx="5791200" cy="3810000"/>
          </a:xfrm>
        </p:spPr>
        <p:txBody>
          <a:bodyPr>
            <a:normAutofit/>
          </a:bodyPr>
          <a:lstStyle/>
          <a:p>
            <a:r>
              <a:rPr lang="en-US" sz="2800" dirty="0">
                <a:solidFill>
                  <a:schemeClr val="tx1"/>
                </a:solidFill>
                <a:latin typeface="Calibri" panose="020F0502020204030204" pitchFamily="34" charset="0"/>
              </a:rPr>
              <a:t>Field work timeline is dependent on your documentation and the complexity of your business</a:t>
            </a:r>
          </a:p>
          <a:p>
            <a:r>
              <a:rPr lang="en-US" sz="2800" dirty="0">
                <a:solidFill>
                  <a:schemeClr val="tx1"/>
                </a:solidFill>
                <a:latin typeface="Calibri" panose="020F0502020204030204" pitchFamily="34" charset="0"/>
              </a:rPr>
              <a:t>Standard is one week</a:t>
            </a:r>
          </a:p>
          <a:p>
            <a:endParaRPr lang="en-US" sz="28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650542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486400"/>
            <a:ext cx="9296400" cy="1051560"/>
          </a:xfrm>
        </p:spPr>
        <p:txBody>
          <a:bodyPr>
            <a:normAutofit fontScale="90000"/>
          </a:bodyPr>
          <a:lstStyle/>
          <a:p>
            <a:r>
              <a:rPr lang="en-US" b="1" dirty="0">
                <a:solidFill>
                  <a:srgbClr val="002060"/>
                </a:solidFill>
                <a:latin typeface="Calibri" panose="020F0502020204030204" pitchFamily="34" charset="0"/>
              </a:rPr>
              <a:t>How Many Documents Will the Auditor Need?</a:t>
            </a:r>
          </a:p>
        </p:txBody>
      </p:sp>
      <p:sp>
        <p:nvSpPr>
          <p:cNvPr id="3" name="Content Placeholder 2"/>
          <p:cNvSpPr>
            <a:spLocks noGrp="1"/>
          </p:cNvSpPr>
          <p:nvPr>
            <p:ph sz="half" idx="1"/>
          </p:nvPr>
        </p:nvSpPr>
        <p:spPr>
          <a:xfrm>
            <a:off x="684211" y="685800"/>
            <a:ext cx="4937655" cy="5029200"/>
          </a:xfrm>
        </p:spPr>
        <p:txBody>
          <a:bodyPr>
            <a:noAutofit/>
          </a:bodyPr>
          <a:lstStyle/>
          <a:p>
            <a:r>
              <a:rPr lang="en-US" sz="2800" dirty="0">
                <a:solidFill>
                  <a:schemeClr val="tx1"/>
                </a:solidFill>
                <a:latin typeface="Calibri" panose="020F0502020204030204" pitchFamily="34" charset="0"/>
              </a:rPr>
              <a:t>The Department uses sampling methods whenever possible</a:t>
            </a:r>
          </a:p>
          <a:p>
            <a:pPr lvl="1"/>
            <a:r>
              <a:rPr lang="en-US" sz="2800" dirty="0">
                <a:solidFill>
                  <a:schemeClr val="tx1"/>
                </a:solidFill>
                <a:latin typeface="Calibri" panose="020F0502020204030204" pitchFamily="34" charset="0"/>
              </a:rPr>
              <a:t>Sales are customarily done on a three month sample</a:t>
            </a:r>
          </a:p>
          <a:p>
            <a:r>
              <a:rPr lang="en-US" sz="2800" dirty="0">
                <a:solidFill>
                  <a:schemeClr val="tx1"/>
                </a:solidFill>
                <a:latin typeface="Calibri" panose="020F0502020204030204" pitchFamily="34" charset="0"/>
              </a:rPr>
              <a:t>Extra-ordinary items are not sampled</a:t>
            </a:r>
          </a:p>
          <a:p>
            <a:pPr lvl="1"/>
            <a:r>
              <a:rPr lang="en-US" sz="2800" dirty="0">
                <a:solidFill>
                  <a:schemeClr val="tx1"/>
                </a:solidFill>
                <a:latin typeface="Calibri" panose="020F0502020204030204" pitchFamily="34" charset="0"/>
              </a:rPr>
              <a:t>Assets are customarily reviewed for the entire audit period</a:t>
            </a:r>
          </a:p>
        </p:txBody>
      </p:sp>
      <p:sp>
        <p:nvSpPr>
          <p:cNvPr id="4" name="Content Placeholder 3"/>
          <p:cNvSpPr>
            <a:spLocks noGrp="1"/>
          </p:cNvSpPr>
          <p:nvPr>
            <p:ph sz="half" idx="2"/>
          </p:nvPr>
        </p:nvSpPr>
        <p:spPr>
          <a:xfrm>
            <a:off x="5791200" y="685800"/>
            <a:ext cx="4934479" cy="4495799"/>
          </a:xfrm>
        </p:spPr>
        <p:txBody>
          <a:bodyPr>
            <a:normAutofit/>
          </a:bodyPr>
          <a:lstStyle/>
          <a:p>
            <a:r>
              <a:rPr lang="en-US" sz="2800" dirty="0">
                <a:solidFill>
                  <a:schemeClr val="tx1"/>
                </a:solidFill>
                <a:latin typeface="Calibri" panose="020F0502020204030204" pitchFamily="34" charset="0"/>
              </a:rPr>
              <a:t>The auditor will always request a walk-through of the business</a:t>
            </a:r>
          </a:p>
          <a:p>
            <a:pPr lvl="1"/>
            <a:r>
              <a:rPr lang="en-US" sz="2800" dirty="0">
                <a:solidFill>
                  <a:schemeClr val="tx1"/>
                </a:solidFill>
                <a:latin typeface="Calibri" panose="020F0502020204030204" pitchFamily="34" charset="0"/>
              </a:rPr>
              <a:t>Helps the auditor to:</a:t>
            </a:r>
          </a:p>
          <a:p>
            <a:pPr lvl="2"/>
            <a:r>
              <a:rPr lang="en-US" sz="2800" dirty="0">
                <a:solidFill>
                  <a:schemeClr val="tx1"/>
                </a:solidFill>
                <a:latin typeface="Calibri" panose="020F0502020204030204" pitchFamily="34" charset="0"/>
              </a:rPr>
              <a:t>Gain understanding</a:t>
            </a:r>
          </a:p>
          <a:p>
            <a:pPr lvl="2"/>
            <a:r>
              <a:rPr lang="en-US" sz="2800" dirty="0">
                <a:solidFill>
                  <a:schemeClr val="tx1"/>
                </a:solidFill>
                <a:latin typeface="Calibri" panose="020F0502020204030204" pitchFamily="34" charset="0"/>
              </a:rPr>
              <a:t>Ask appropriate questions</a:t>
            </a:r>
          </a:p>
          <a:p>
            <a:pPr lvl="2"/>
            <a:endParaRPr lang="en-US" dirty="0"/>
          </a:p>
          <a:p>
            <a:pPr lvl="2"/>
            <a:endParaRPr lang="en-US" dirty="0"/>
          </a:p>
        </p:txBody>
      </p:sp>
    </p:spTree>
    <p:extLst>
      <p:ext uri="{BB962C8B-B14F-4D97-AF65-F5344CB8AC3E}">
        <p14:creationId xmlns:p14="http://schemas.microsoft.com/office/powerpoint/2010/main" val="1343428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5536882"/>
            <a:ext cx="5638800" cy="1051560"/>
          </a:xfrm>
        </p:spPr>
        <p:txBody>
          <a:bodyPr>
            <a:normAutofit/>
          </a:bodyPr>
          <a:lstStyle/>
          <a:p>
            <a:r>
              <a:rPr lang="en-US" sz="3200" b="1" dirty="0">
                <a:solidFill>
                  <a:srgbClr val="002060"/>
                </a:solidFill>
                <a:latin typeface="Calibri" panose="020F0502020204030204" pitchFamily="34" charset="0"/>
              </a:rPr>
              <a:t>Audit Documents</a:t>
            </a:r>
          </a:p>
        </p:txBody>
      </p:sp>
      <p:sp>
        <p:nvSpPr>
          <p:cNvPr id="5" name="Text Placeholder 4"/>
          <p:cNvSpPr>
            <a:spLocks noGrp="1"/>
          </p:cNvSpPr>
          <p:nvPr>
            <p:ph type="body" idx="1"/>
          </p:nvPr>
        </p:nvSpPr>
        <p:spPr/>
        <p:txBody>
          <a:bodyPr/>
          <a:lstStyle/>
          <a:p>
            <a:r>
              <a:rPr lang="en-US" dirty="0">
                <a:solidFill>
                  <a:srgbClr val="002060"/>
                </a:solidFill>
                <a:latin typeface="Calibri" panose="020F0502020204030204" pitchFamily="34" charset="0"/>
              </a:rPr>
              <a:t>Field Work</a:t>
            </a:r>
          </a:p>
        </p:txBody>
      </p:sp>
      <p:sp>
        <p:nvSpPr>
          <p:cNvPr id="3" name="Content Placeholder 2"/>
          <p:cNvSpPr>
            <a:spLocks noGrp="1"/>
          </p:cNvSpPr>
          <p:nvPr>
            <p:ph sz="half" idx="2"/>
          </p:nvPr>
        </p:nvSpPr>
        <p:spPr>
          <a:xfrm>
            <a:off x="684211" y="1270528"/>
            <a:ext cx="4937655" cy="3987271"/>
          </a:xfrm>
        </p:spPr>
        <p:txBody>
          <a:bodyPr>
            <a:normAutofit lnSpcReduction="10000"/>
          </a:bodyPr>
          <a:lstStyle/>
          <a:p>
            <a:r>
              <a:rPr lang="en-US" sz="2800" dirty="0">
                <a:solidFill>
                  <a:schemeClr val="tx1"/>
                </a:solidFill>
                <a:latin typeface="Calibri" panose="020F0502020204030204" pitchFamily="34" charset="0"/>
              </a:rPr>
              <a:t>Preliminary (Draft) Schedules</a:t>
            </a:r>
          </a:p>
          <a:p>
            <a:pPr lvl="1"/>
            <a:r>
              <a:rPr lang="en-US" sz="2800" dirty="0">
                <a:solidFill>
                  <a:schemeClr val="tx1"/>
                </a:solidFill>
                <a:latin typeface="Calibri" panose="020F0502020204030204" pitchFamily="34" charset="0"/>
              </a:rPr>
              <a:t>To determine if there are any outstanding items before the audit is submitted for review</a:t>
            </a:r>
          </a:p>
          <a:p>
            <a:r>
              <a:rPr lang="en-US" sz="2800" dirty="0">
                <a:solidFill>
                  <a:schemeClr val="tx1"/>
                </a:solidFill>
                <a:latin typeface="Calibri" panose="020F0502020204030204" pitchFamily="34" charset="0"/>
              </a:rPr>
              <a:t>There can be multiple revisions as this point</a:t>
            </a:r>
          </a:p>
          <a:p>
            <a:r>
              <a:rPr lang="en-US" sz="2800" dirty="0">
                <a:solidFill>
                  <a:schemeClr val="tx1"/>
                </a:solidFill>
                <a:latin typeface="Calibri" panose="020F0502020204030204" pitchFamily="34" charset="0"/>
              </a:rPr>
              <a:t>Exit review/discussion</a:t>
            </a:r>
          </a:p>
          <a:p>
            <a:pPr lvl="1"/>
            <a:endParaRPr lang="en-US" dirty="0"/>
          </a:p>
        </p:txBody>
      </p:sp>
      <p:sp>
        <p:nvSpPr>
          <p:cNvPr id="6" name="Text Placeholder 5"/>
          <p:cNvSpPr>
            <a:spLocks noGrp="1"/>
          </p:cNvSpPr>
          <p:nvPr>
            <p:ph type="body" sz="quarter" idx="3"/>
          </p:nvPr>
        </p:nvSpPr>
        <p:spPr/>
        <p:txBody>
          <a:bodyPr>
            <a:normAutofit/>
          </a:bodyPr>
          <a:lstStyle/>
          <a:p>
            <a:r>
              <a:rPr lang="en-US" dirty="0">
                <a:solidFill>
                  <a:srgbClr val="002060"/>
                </a:solidFill>
                <a:latin typeface="Calibri" panose="020F0502020204030204" pitchFamily="34" charset="0"/>
              </a:rPr>
              <a:t>Completed Audit Packet</a:t>
            </a:r>
          </a:p>
        </p:txBody>
      </p:sp>
      <p:sp>
        <p:nvSpPr>
          <p:cNvPr id="4" name="Content Placeholder 3"/>
          <p:cNvSpPr>
            <a:spLocks noGrp="1"/>
          </p:cNvSpPr>
          <p:nvPr>
            <p:ph sz="quarter" idx="4"/>
          </p:nvPr>
        </p:nvSpPr>
        <p:spPr>
          <a:xfrm>
            <a:off x="5806545" y="1262062"/>
            <a:ext cx="4929188" cy="4224338"/>
          </a:xfrm>
        </p:spPr>
        <p:txBody>
          <a:bodyPr>
            <a:normAutofit lnSpcReduction="10000"/>
          </a:bodyPr>
          <a:lstStyle/>
          <a:p>
            <a:r>
              <a:rPr lang="en-US" sz="2800" dirty="0">
                <a:solidFill>
                  <a:schemeClr val="tx1"/>
                </a:solidFill>
                <a:latin typeface="Calibri" panose="020F0502020204030204" pitchFamily="34" charset="0"/>
              </a:rPr>
              <a:t>Certificate of Service</a:t>
            </a:r>
          </a:p>
          <a:p>
            <a:r>
              <a:rPr lang="en-US" sz="2800" dirty="0">
                <a:solidFill>
                  <a:schemeClr val="tx1"/>
                </a:solidFill>
                <a:latin typeface="Calibri" panose="020F0502020204030204" pitchFamily="34" charset="0"/>
              </a:rPr>
              <a:t>Petition for Redetermination</a:t>
            </a:r>
          </a:p>
          <a:p>
            <a:r>
              <a:rPr lang="en-US" sz="2800" dirty="0">
                <a:solidFill>
                  <a:schemeClr val="tx1"/>
                </a:solidFill>
                <a:latin typeface="Calibri" panose="020F0502020204030204" pitchFamily="34" charset="0"/>
              </a:rPr>
              <a:t>Notice of Audit Determination</a:t>
            </a:r>
          </a:p>
          <a:p>
            <a:r>
              <a:rPr lang="en-US" sz="2800" dirty="0">
                <a:solidFill>
                  <a:schemeClr val="tx1"/>
                </a:solidFill>
                <a:latin typeface="Calibri" panose="020F0502020204030204" pitchFamily="34" charset="0"/>
              </a:rPr>
              <a:t>Final Schedules</a:t>
            </a:r>
          </a:p>
          <a:p>
            <a:r>
              <a:rPr lang="en-US" sz="2800" dirty="0">
                <a:solidFill>
                  <a:schemeClr val="tx1"/>
                </a:solidFill>
                <a:latin typeface="Calibri" panose="020F0502020204030204" pitchFamily="34" charset="0"/>
              </a:rPr>
              <a:t>Audit Exit Letter</a:t>
            </a:r>
          </a:p>
          <a:p>
            <a:r>
              <a:rPr lang="en-US" sz="2800" dirty="0">
                <a:solidFill>
                  <a:schemeClr val="tx1"/>
                </a:solidFill>
                <a:latin typeface="Calibri" panose="020F0502020204030204" pitchFamily="34" charset="0"/>
              </a:rPr>
              <a:t>Survey</a:t>
            </a:r>
          </a:p>
          <a:p>
            <a:pPr lvl="1"/>
            <a:endParaRPr lang="en-US" dirty="0"/>
          </a:p>
        </p:txBody>
      </p:sp>
    </p:spTree>
    <p:extLst>
      <p:ext uri="{BB962C8B-B14F-4D97-AF65-F5344CB8AC3E}">
        <p14:creationId xmlns:p14="http://schemas.microsoft.com/office/powerpoint/2010/main" val="1237695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330" y="5334000"/>
            <a:ext cx="8183880" cy="1051560"/>
          </a:xfrm>
        </p:spPr>
        <p:txBody>
          <a:bodyPr>
            <a:normAutofit fontScale="90000"/>
          </a:bodyPr>
          <a:lstStyle/>
          <a:p>
            <a:r>
              <a:rPr lang="en-US" b="1" dirty="0">
                <a:solidFill>
                  <a:srgbClr val="002060"/>
                </a:solidFill>
                <a:latin typeface="Calibri" panose="020F0502020204030204" pitchFamily="34" charset="0"/>
              </a:rPr>
              <a:t>What To Do When You Receive The Audit Packet In The Mail?</a:t>
            </a:r>
          </a:p>
        </p:txBody>
      </p:sp>
      <p:sp>
        <p:nvSpPr>
          <p:cNvPr id="3" name="Text Placeholder 2"/>
          <p:cNvSpPr>
            <a:spLocks noGrp="1"/>
          </p:cNvSpPr>
          <p:nvPr>
            <p:ph type="body" idx="1"/>
          </p:nvPr>
        </p:nvSpPr>
        <p:spPr/>
        <p:txBody>
          <a:bodyPr/>
          <a:lstStyle/>
          <a:p>
            <a:r>
              <a:rPr lang="en-US" dirty="0">
                <a:solidFill>
                  <a:srgbClr val="002060"/>
                </a:solidFill>
                <a:latin typeface="Calibri" panose="020F0502020204030204" pitchFamily="34" charset="0"/>
              </a:rPr>
              <a:t>Do You Agree?</a:t>
            </a:r>
          </a:p>
        </p:txBody>
      </p:sp>
      <p:sp>
        <p:nvSpPr>
          <p:cNvPr id="4" name="Content Placeholder 3"/>
          <p:cNvSpPr>
            <a:spLocks noGrp="1"/>
          </p:cNvSpPr>
          <p:nvPr>
            <p:ph sz="half" idx="2"/>
          </p:nvPr>
        </p:nvSpPr>
        <p:spPr>
          <a:xfrm>
            <a:off x="684211" y="1270528"/>
            <a:ext cx="4937655" cy="3911071"/>
          </a:xfrm>
        </p:spPr>
        <p:txBody>
          <a:bodyPr>
            <a:normAutofit/>
          </a:bodyPr>
          <a:lstStyle/>
          <a:p>
            <a:r>
              <a:rPr lang="en-US" sz="2400" dirty="0">
                <a:solidFill>
                  <a:schemeClr val="tx1"/>
                </a:solidFill>
                <a:latin typeface="Calibri" panose="020F0502020204030204" pitchFamily="34" charset="0"/>
              </a:rPr>
              <a:t>Two Options</a:t>
            </a:r>
          </a:p>
          <a:p>
            <a:pPr lvl="1"/>
            <a:r>
              <a:rPr lang="en-US" sz="2400" dirty="0">
                <a:solidFill>
                  <a:schemeClr val="tx1"/>
                </a:solidFill>
                <a:latin typeface="Calibri" panose="020F0502020204030204" pitchFamily="34" charset="0"/>
              </a:rPr>
              <a:t>Pay the audit by the due date </a:t>
            </a:r>
          </a:p>
          <a:p>
            <a:pPr lvl="1"/>
            <a:r>
              <a:rPr lang="en-US" sz="2400" dirty="0">
                <a:solidFill>
                  <a:schemeClr val="tx1"/>
                </a:solidFill>
                <a:latin typeface="Calibri" panose="020F0502020204030204" pitchFamily="34" charset="0"/>
              </a:rPr>
              <a:t>Prior to the due date contact your Revenue Officer to make other payment arrangements</a:t>
            </a:r>
          </a:p>
          <a:p>
            <a:pPr lvl="1"/>
            <a:r>
              <a:rPr lang="en-US" sz="2400" dirty="0">
                <a:solidFill>
                  <a:schemeClr val="tx1"/>
                </a:solidFill>
                <a:latin typeface="Calibri" panose="020F0502020204030204" pitchFamily="34" charset="0"/>
              </a:rPr>
              <a:t>Pay on-time to avoid an additional 10% penalty</a:t>
            </a:r>
          </a:p>
        </p:txBody>
      </p:sp>
      <p:sp>
        <p:nvSpPr>
          <p:cNvPr id="5" name="Text Placeholder 4"/>
          <p:cNvSpPr>
            <a:spLocks noGrp="1"/>
          </p:cNvSpPr>
          <p:nvPr>
            <p:ph type="body" sz="quarter" idx="3"/>
          </p:nvPr>
        </p:nvSpPr>
        <p:spPr/>
        <p:txBody>
          <a:bodyPr>
            <a:normAutofit/>
          </a:bodyPr>
          <a:lstStyle/>
          <a:p>
            <a:r>
              <a:rPr lang="en-US" dirty="0">
                <a:solidFill>
                  <a:srgbClr val="002060"/>
                </a:solidFill>
                <a:latin typeface="Calibri" panose="020F0502020204030204" pitchFamily="34" charset="0"/>
              </a:rPr>
              <a:t>Do You Disagree?</a:t>
            </a:r>
          </a:p>
        </p:txBody>
      </p:sp>
      <p:sp>
        <p:nvSpPr>
          <p:cNvPr id="6" name="Content Placeholder 5"/>
          <p:cNvSpPr>
            <a:spLocks noGrp="1"/>
          </p:cNvSpPr>
          <p:nvPr>
            <p:ph sz="quarter" idx="4"/>
          </p:nvPr>
        </p:nvSpPr>
        <p:spPr>
          <a:xfrm>
            <a:off x="5806545" y="1262062"/>
            <a:ext cx="4929188" cy="3995738"/>
          </a:xfrm>
        </p:spPr>
        <p:txBody>
          <a:bodyPr>
            <a:normAutofit/>
          </a:bodyPr>
          <a:lstStyle/>
          <a:p>
            <a:r>
              <a:rPr lang="en-US" sz="2400" dirty="0">
                <a:solidFill>
                  <a:schemeClr val="tx1"/>
                </a:solidFill>
                <a:latin typeface="Calibri" panose="020F0502020204030204" pitchFamily="34" charset="0"/>
              </a:rPr>
              <a:t>Fill out the Petition for Redetermination Form</a:t>
            </a:r>
          </a:p>
          <a:p>
            <a:pPr lvl="1"/>
            <a:r>
              <a:rPr lang="en-US" sz="2400" dirty="0">
                <a:solidFill>
                  <a:schemeClr val="tx1"/>
                </a:solidFill>
                <a:latin typeface="Calibri" panose="020F0502020204030204" pitchFamily="34" charset="0"/>
              </a:rPr>
              <a:t>Prior to the due date send form back to the Department</a:t>
            </a:r>
          </a:p>
          <a:p>
            <a:pPr lvl="1"/>
            <a:r>
              <a:rPr lang="en-US" sz="2400" dirty="0">
                <a:solidFill>
                  <a:schemeClr val="tx1"/>
                </a:solidFill>
                <a:latin typeface="Calibri" panose="020F0502020204030204" pitchFamily="34" charset="0"/>
              </a:rPr>
              <a:t>Include additional documents with petition if necessary </a:t>
            </a:r>
          </a:p>
        </p:txBody>
      </p:sp>
    </p:spTree>
    <p:extLst>
      <p:ext uri="{BB962C8B-B14F-4D97-AF65-F5344CB8AC3E}">
        <p14:creationId xmlns:p14="http://schemas.microsoft.com/office/powerpoint/2010/main" val="2789868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181600"/>
            <a:ext cx="7467600" cy="1051560"/>
          </a:xfrm>
        </p:spPr>
        <p:txBody>
          <a:bodyPr>
            <a:normAutofit/>
          </a:bodyPr>
          <a:lstStyle/>
          <a:p>
            <a:r>
              <a:rPr lang="en-US" b="1" dirty="0">
                <a:solidFill>
                  <a:srgbClr val="002060"/>
                </a:solidFill>
                <a:latin typeface="Calibri" panose="020F0502020204030204" pitchFamily="34" charset="0"/>
              </a:rPr>
              <a:t>Rights After Redetermination</a:t>
            </a:r>
          </a:p>
        </p:txBody>
      </p:sp>
      <p:sp>
        <p:nvSpPr>
          <p:cNvPr id="3" name="Content Placeholder 2"/>
          <p:cNvSpPr>
            <a:spLocks noGrp="1"/>
          </p:cNvSpPr>
          <p:nvPr>
            <p:ph idx="1"/>
          </p:nvPr>
        </p:nvSpPr>
        <p:spPr>
          <a:xfrm>
            <a:off x="684212" y="685800"/>
            <a:ext cx="8534400" cy="4495800"/>
          </a:xfrm>
        </p:spPr>
        <p:txBody>
          <a:bodyPr/>
          <a:lstStyle/>
          <a:p>
            <a:r>
              <a:rPr lang="en-US" sz="2400" dirty="0">
                <a:solidFill>
                  <a:schemeClr val="tx1"/>
                </a:solidFill>
                <a:latin typeface="Calibri" panose="020F0502020204030204" pitchFamily="34" charset="0"/>
              </a:rPr>
              <a:t>If you are still not in agreement with the audit findings after the redetermination is complete you are entitled to request a hearing</a:t>
            </a:r>
          </a:p>
          <a:p>
            <a:pPr lvl="1"/>
            <a:r>
              <a:rPr lang="en-US" sz="2400" dirty="0">
                <a:solidFill>
                  <a:schemeClr val="tx1"/>
                </a:solidFill>
                <a:latin typeface="Calibri" panose="020F0502020204030204" pitchFamily="34" charset="0"/>
              </a:rPr>
              <a:t>This form will be provided in the packet with the redetermination findings</a:t>
            </a:r>
          </a:p>
          <a:p>
            <a:pPr lvl="1"/>
            <a:r>
              <a:rPr lang="en-US" sz="2400" dirty="0">
                <a:solidFill>
                  <a:schemeClr val="tx1"/>
                </a:solidFill>
                <a:latin typeface="Calibri" panose="020F0502020204030204" pitchFamily="34" charset="0"/>
              </a:rPr>
              <a:t>The hearing will take place with an administrative law judge and they will issue a finding after the hearing</a:t>
            </a:r>
          </a:p>
          <a:p>
            <a:endParaRPr lang="en-US" dirty="0"/>
          </a:p>
        </p:txBody>
      </p:sp>
    </p:spTree>
    <p:extLst>
      <p:ext uri="{BB962C8B-B14F-4D97-AF65-F5344CB8AC3E}">
        <p14:creationId xmlns:p14="http://schemas.microsoft.com/office/powerpoint/2010/main" val="1165961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81600"/>
            <a:ext cx="6629400" cy="1051560"/>
          </a:xfrm>
        </p:spPr>
        <p:txBody>
          <a:bodyPr>
            <a:normAutofit/>
          </a:bodyPr>
          <a:lstStyle/>
          <a:p>
            <a:r>
              <a:rPr lang="en-US" sz="3200" b="1" dirty="0">
                <a:solidFill>
                  <a:srgbClr val="002060"/>
                </a:solidFill>
                <a:latin typeface="Calibri" panose="020F0502020204030204" pitchFamily="34" charset="0"/>
              </a:rPr>
              <a:t>Rights After Hearing </a:t>
            </a:r>
          </a:p>
        </p:txBody>
      </p:sp>
      <p:sp>
        <p:nvSpPr>
          <p:cNvPr id="3" name="Content Placeholder 2"/>
          <p:cNvSpPr>
            <a:spLocks noGrp="1"/>
          </p:cNvSpPr>
          <p:nvPr>
            <p:ph idx="1"/>
          </p:nvPr>
        </p:nvSpPr>
        <p:spPr>
          <a:xfrm>
            <a:off x="684212" y="685800"/>
            <a:ext cx="8993188" cy="4495800"/>
          </a:xfrm>
        </p:spPr>
        <p:txBody>
          <a:bodyPr>
            <a:normAutofit/>
          </a:bodyPr>
          <a:lstStyle/>
          <a:p>
            <a:r>
              <a:rPr lang="en-US" sz="2400" dirty="0">
                <a:solidFill>
                  <a:schemeClr val="tx1"/>
                </a:solidFill>
                <a:latin typeface="Calibri" panose="020F0502020204030204" pitchFamily="34" charset="0"/>
              </a:rPr>
              <a:t>If you do not agree with the Administrative Law Judge’s finding you (or the Department) can appeal the decision to the Nevada Tax Commission</a:t>
            </a:r>
          </a:p>
          <a:p>
            <a:pPr lvl="1"/>
            <a:r>
              <a:rPr lang="en-US" sz="2400" dirty="0">
                <a:solidFill>
                  <a:schemeClr val="tx1"/>
                </a:solidFill>
                <a:latin typeface="Calibri" panose="020F0502020204030204" pitchFamily="34" charset="0"/>
              </a:rPr>
              <a:t>Once heard by the Nevada Tax Commission the Department must follow their orders however, your company can appeal the decision to district court and potentially all the way to the Nevada Supreme Court </a:t>
            </a:r>
          </a:p>
          <a:p>
            <a:pPr lvl="1"/>
            <a:r>
              <a:rPr lang="en-US" sz="2400" dirty="0">
                <a:solidFill>
                  <a:schemeClr val="tx1"/>
                </a:solidFill>
                <a:latin typeface="Calibri" panose="020F0502020204030204" pitchFamily="34" charset="0"/>
              </a:rPr>
              <a:t>The assessed tax must be paid in order to proceed to this step</a:t>
            </a:r>
          </a:p>
        </p:txBody>
      </p:sp>
    </p:spTree>
    <p:extLst>
      <p:ext uri="{BB962C8B-B14F-4D97-AF65-F5344CB8AC3E}">
        <p14:creationId xmlns:p14="http://schemas.microsoft.com/office/powerpoint/2010/main" val="1674478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284" y="4876800"/>
            <a:ext cx="5945188" cy="1507067"/>
          </a:xfrm>
        </p:spPr>
        <p:txBody>
          <a:bodyPr>
            <a:normAutofit/>
          </a:bodyPr>
          <a:lstStyle/>
          <a:p>
            <a:r>
              <a:rPr lang="en-US" sz="3200" b="1" dirty="0">
                <a:solidFill>
                  <a:srgbClr val="002060"/>
                </a:solidFill>
                <a:latin typeface="Calibri" panose="020F0502020204030204" pitchFamily="34" charset="0"/>
              </a:rPr>
              <a:t>Reminder</a:t>
            </a:r>
          </a:p>
        </p:txBody>
      </p:sp>
      <p:sp>
        <p:nvSpPr>
          <p:cNvPr id="3" name="Content Placeholder 2"/>
          <p:cNvSpPr>
            <a:spLocks noGrp="1"/>
          </p:cNvSpPr>
          <p:nvPr>
            <p:ph idx="1"/>
          </p:nvPr>
        </p:nvSpPr>
        <p:spPr>
          <a:xfrm>
            <a:off x="684212" y="685800"/>
            <a:ext cx="9983788" cy="3615267"/>
          </a:xfrm>
        </p:spPr>
        <p:txBody>
          <a:bodyPr>
            <a:normAutofit/>
          </a:bodyPr>
          <a:lstStyle/>
          <a:p>
            <a:r>
              <a:rPr lang="en-US" sz="2800" dirty="0">
                <a:solidFill>
                  <a:schemeClr val="tx1"/>
                </a:solidFill>
                <a:latin typeface="Calibri" panose="020F0502020204030204" pitchFamily="34" charset="0"/>
              </a:rPr>
              <a:t>Please be advised that any responses by the Department made to taxpayer inquires are only binding if they are in writing, such as Nevada Revised Statutes, Administrative Code, Technical Bulletins, Nevada Tax Notes and other written correspondence</a:t>
            </a:r>
          </a:p>
          <a:p>
            <a:pPr lvl="1"/>
            <a:r>
              <a:rPr lang="en-US" sz="2800" dirty="0">
                <a:solidFill>
                  <a:schemeClr val="tx1"/>
                </a:solidFill>
                <a:latin typeface="Calibri" panose="020F0502020204030204" pitchFamily="34" charset="0"/>
              </a:rPr>
              <a:t>The audit report you receive is considered written advice and can be relied upon</a:t>
            </a:r>
          </a:p>
        </p:txBody>
      </p:sp>
    </p:spTree>
    <p:extLst>
      <p:ext uri="{BB962C8B-B14F-4D97-AF65-F5344CB8AC3E}">
        <p14:creationId xmlns:p14="http://schemas.microsoft.com/office/powerpoint/2010/main" val="2155774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457200"/>
            <a:ext cx="8001000" cy="1143000"/>
          </a:xfrm>
        </p:spPr>
        <p:txBody>
          <a:bodyPr>
            <a:normAutofit/>
          </a:bodyPr>
          <a:lstStyle/>
          <a:p>
            <a:pPr algn="ctr"/>
            <a:r>
              <a:rPr lang="en-US" sz="2800" dirty="0">
                <a:solidFill>
                  <a:srgbClr val="002060"/>
                </a:solidFill>
              </a:rPr>
              <a:t>Department Of Taxation Contact Information</a:t>
            </a:r>
          </a:p>
        </p:txBody>
      </p:sp>
      <p:sp>
        <p:nvSpPr>
          <p:cNvPr id="4" name="Content Placeholder 3"/>
          <p:cNvSpPr>
            <a:spLocks noGrp="1"/>
          </p:cNvSpPr>
          <p:nvPr>
            <p:ph sz="half" idx="2"/>
          </p:nvPr>
        </p:nvSpPr>
        <p:spPr>
          <a:xfrm>
            <a:off x="2971800" y="1691640"/>
            <a:ext cx="3276600" cy="3489960"/>
          </a:xfrm>
        </p:spPr>
        <p:txBody>
          <a:bodyPr>
            <a:normAutofit fontScale="92500" lnSpcReduction="20000"/>
          </a:bodyPr>
          <a:lstStyle/>
          <a:p>
            <a:pPr marL="68580" indent="0">
              <a:buNone/>
            </a:pPr>
            <a:r>
              <a:rPr lang="en-US" u="sng" dirty="0">
                <a:solidFill>
                  <a:schemeClr val="tx1"/>
                </a:solidFill>
                <a:latin typeface="Calibri" panose="020F0502020204030204" pitchFamily="34" charset="0"/>
              </a:rPr>
              <a:t>Carson City Office</a:t>
            </a:r>
          </a:p>
          <a:p>
            <a:pPr marL="68580" indent="0">
              <a:buNone/>
            </a:pPr>
            <a:r>
              <a:rPr lang="en-US" dirty="0">
                <a:solidFill>
                  <a:schemeClr val="tx1"/>
                </a:solidFill>
                <a:latin typeface="Calibri" panose="020F0502020204030204" pitchFamily="34" charset="0"/>
              </a:rPr>
              <a:t>3850 Arrowhead Dr</a:t>
            </a:r>
          </a:p>
          <a:p>
            <a:pPr marL="68580" indent="0">
              <a:buNone/>
            </a:pPr>
            <a:r>
              <a:rPr lang="en-US" dirty="0">
                <a:solidFill>
                  <a:schemeClr val="tx1"/>
                </a:solidFill>
                <a:latin typeface="Calibri" panose="020F0502020204030204" pitchFamily="34" charset="0"/>
              </a:rPr>
              <a:t>2</a:t>
            </a:r>
            <a:r>
              <a:rPr lang="en-US" baseline="30000" dirty="0">
                <a:solidFill>
                  <a:schemeClr val="tx1"/>
                </a:solidFill>
                <a:latin typeface="Calibri" panose="020F0502020204030204" pitchFamily="34" charset="0"/>
              </a:rPr>
              <a:t>nd</a:t>
            </a:r>
            <a:r>
              <a:rPr lang="en-US" dirty="0">
                <a:solidFill>
                  <a:schemeClr val="tx1"/>
                </a:solidFill>
                <a:latin typeface="Calibri" panose="020F0502020204030204" pitchFamily="34" charset="0"/>
              </a:rPr>
              <a:t> Floor</a:t>
            </a:r>
          </a:p>
          <a:p>
            <a:pPr marL="68580" indent="0">
              <a:buNone/>
            </a:pPr>
            <a:r>
              <a:rPr lang="en-US" dirty="0">
                <a:solidFill>
                  <a:schemeClr val="tx1"/>
                </a:solidFill>
                <a:latin typeface="Calibri" panose="020F0502020204030204" pitchFamily="34" charset="0"/>
              </a:rPr>
              <a:t>Carson City, NV 89706</a:t>
            </a:r>
          </a:p>
          <a:p>
            <a:pPr marL="68580" indent="0">
              <a:buNone/>
            </a:pPr>
            <a:endParaRPr lang="en-US" dirty="0">
              <a:solidFill>
                <a:schemeClr val="tx1"/>
              </a:solidFill>
              <a:latin typeface="Calibri" panose="020F0502020204030204" pitchFamily="34" charset="0"/>
            </a:endParaRPr>
          </a:p>
          <a:p>
            <a:pPr marL="68580" indent="0">
              <a:buNone/>
            </a:pPr>
            <a:r>
              <a:rPr lang="en-US" u="sng" dirty="0">
                <a:solidFill>
                  <a:schemeClr val="tx1"/>
                </a:solidFill>
                <a:latin typeface="Calibri" panose="020F0502020204030204" pitchFamily="34" charset="0"/>
              </a:rPr>
              <a:t>Reno Office </a:t>
            </a:r>
          </a:p>
          <a:p>
            <a:pPr marL="68580" indent="0">
              <a:buNone/>
            </a:pPr>
            <a:r>
              <a:rPr lang="en-US" dirty="0">
                <a:solidFill>
                  <a:schemeClr val="tx1"/>
                </a:solidFill>
                <a:latin typeface="Calibri" panose="020F0502020204030204" pitchFamily="34" charset="0"/>
              </a:rPr>
              <a:t>4600 </a:t>
            </a:r>
            <a:r>
              <a:rPr lang="en-US" dirty="0" err="1">
                <a:solidFill>
                  <a:schemeClr val="tx1"/>
                </a:solidFill>
                <a:latin typeface="Calibri" panose="020F0502020204030204" pitchFamily="34" charset="0"/>
              </a:rPr>
              <a:t>Kietzke</a:t>
            </a:r>
            <a:r>
              <a:rPr lang="en-US" dirty="0">
                <a:solidFill>
                  <a:schemeClr val="tx1"/>
                </a:solidFill>
                <a:latin typeface="Calibri" panose="020F0502020204030204" pitchFamily="34" charset="0"/>
              </a:rPr>
              <a:t> Ln</a:t>
            </a:r>
          </a:p>
          <a:p>
            <a:pPr marL="68580" indent="0">
              <a:buNone/>
            </a:pPr>
            <a:r>
              <a:rPr lang="en-US" dirty="0">
                <a:solidFill>
                  <a:schemeClr val="tx1"/>
                </a:solidFill>
                <a:latin typeface="Calibri" panose="020F0502020204030204" pitchFamily="34" charset="0"/>
              </a:rPr>
              <a:t>Building L, Suite 235</a:t>
            </a:r>
          </a:p>
          <a:p>
            <a:pPr marL="68580" indent="0">
              <a:buNone/>
            </a:pPr>
            <a:r>
              <a:rPr lang="en-US" dirty="0">
                <a:solidFill>
                  <a:schemeClr val="tx1"/>
                </a:solidFill>
                <a:latin typeface="Calibri" panose="020F0502020204030204" pitchFamily="34" charset="0"/>
              </a:rPr>
              <a:t>Reno, NV 89502</a:t>
            </a:r>
          </a:p>
        </p:txBody>
      </p:sp>
      <p:sp>
        <p:nvSpPr>
          <p:cNvPr id="6" name="Content Placeholder 5"/>
          <p:cNvSpPr>
            <a:spLocks noGrp="1"/>
          </p:cNvSpPr>
          <p:nvPr>
            <p:ph sz="quarter" idx="4"/>
          </p:nvPr>
        </p:nvSpPr>
        <p:spPr>
          <a:xfrm>
            <a:off x="6248400" y="1600200"/>
            <a:ext cx="4724400" cy="3811929"/>
          </a:xfrm>
        </p:spPr>
        <p:txBody>
          <a:bodyPr>
            <a:noAutofit/>
          </a:bodyPr>
          <a:lstStyle/>
          <a:p>
            <a:pPr marL="68580" indent="0">
              <a:buNone/>
            </a:pPr>
            <a:r>
              <a:rPr lang="en-US" sz="1900" u="sng" dirty="0">
                <a:solidFill>
                  <a:schemeClr val="tx1"/>
                </a:solidFill>
                <a:latin typeface="Calibri" panose="020F0502020204030204" pitchFamily="34" charset="0"/>
              </a:rPr>
              <a:t>Las Vegas Office </a:t>
            </a:r>
          </a:p>
          <a:p>
            <a:pPr marL="68580" indent="0">
              <a:buNone/>
            </a:pPr>
            <a:r>
              <a:rPr lang="en-US" sz="1900" dirty="0">
                <a:solidFill>
                  <a:schemeClr val="tx1"/>
                </a:solidFill>
                <a:latin typeface="Calibri" panose="020F0502020204030204" pitchFamily="34" charset="0"/>
              </a:rPr>
              <a:t>700 E. Warm Springs Rd</a:t>
            </a:r>
          </a:p>
          <a:p>
            <a:pPr marL="68580" indent="0">
              <a:buNone/>
            </a:pPr>
            <a:r>
              <a:rPr lang="en-US" sz="1900" dirty="0">
                <a:solidFill>
                  <a:schemeClr val="tx1"/>
                </a:solidFill>
                <a:latin typeface="Calibri" panose="020F0502020204030204" pitchFamily="34" charset="0"/>
              </a:rPr>
              <a:t>2</a:t>
            </a:r>
            <a:r>
              <a:rPr lang="en-US" sz="1900" baseline="30000" dirty="0">
                <a:solidFill>
                  <a:schemeClr val="tx1"/>
                </a:solidFill>
                <a:latin typeface="Calibri" panose="020F0502020204030204" pitchFamily="34" charset="0"/>
              </a:rPr>
              <a:t>nd</a:t>
            </a:r>
            <a:r>
              <a:rPr lang="en-US" sz="1900" dirty="0">
                <a:solidFill>
                  <a:schemeClr val="tx1"/>
                </a:solidFill>
                <a:latin typeface="Calibri" panose="020F0502020204030204" pitchFamily="34" charset="0"/>
              </a:rPr>
              <a:t> Floor</a:t>
            </a:r>
          </a:p>
          <a:p>
            <a:pPr marL="68580" indent="0">
              <a:buNone/>
            </a:pPr>
            <a:r>
              <a:rPr lang="en-US" sz="1900" dirty="0">
                <a:solidFill>
                  <a:schemeClr val="tx1"/>
                </a:solidFill>
                <a:latin typeface="Calibri" panose="020F0502020204030204" pitchFamily="34" charset="0"/>
              </a:rPr>
              <a:t>Las Vegas, NV 89119</a:t>
            </a:r>
          </a:p>
          <a:p>
            <a:pPr marL="68580" indent="0">
              <a:buNone/>
            </a:pPr>
            <a:endParaRPr lang="en-US" sz="1900" dirty="0">
              <a:solidFill>
                <a:schemeClr val="tx1"/>
              </a:solidFill>
              <a:latin typeface="Calibri" panose="020F0502020204030204" pitchFamily="34" charset="0"/>
            </a:endParaRPr>
          </a:p>
          <a:p>
            <a:pPr marL="68580" indent="0">
              <a:buNone/>
            </a:pPr>
            <a:endParaRPr lang="en-US" sz="1900" dirty="0">
              <a:solidFill>
                <a:schemeClr val="tx1"/>
              </a:solidFill>
              <a:latin typeface="Calibri" panose="020F0502020204030204" pitchFamily="34" charset="0"/>
            </a:endParaRPr>
          </a:p>
          <a:p>
            <a:pPr marL="68580" indent="0">
              <a:buNone/>
            </a:pPr>
            <a:r>
              <a:rPr lang="en-US" sz="2400" b="1" dirty="0">
                <a:solidFill>
                  <a:schemeClr val="accent3">
                    <a:lumMod val="60000"/>
                    <a:lumOff val="40000"/>
                  </a:schemeClr>
                </a:solidFill>
                <a:latin typeface="Calibri" panose="020F0502020204030204" pitchFamily="34" charset="0"/>
              </a:rPr>
              <a:t>Call Center 1-866-962-3707</a:t>
            </a:r>
          </a:p>
          <a:p>
            <a:pPr marL="68580" indent="0">
              <a:buNone/>
            </a:pPr>
            <a:r>
              <a:rPr lang="en-US" sz="2400" b="1" dirty="0">
                <a:solidFill>
                  <a:schemeClr val="accent3">
                    <a:lumMod val="60000"/>
                    <a:lumOff val="40000"/>
                  </a:schemeClr>
                </a:solidFill>
                <a:latin typeface="Calibri" panose="020F0502020204030204" pitchFamily="34" charset="0"/>
              </a:rPr>
              <a:t>Hours</a:t>
            </a:r>
            <a:r>
              <a:rPr lang="en-US" sz="2400" b="1">
                <a:solidFill>
                  <a:schemeClr val="accent3">
                    <a:lumMod val="60000"/>
                    <a:lumOff val="40000"/>
                  </a:schemeClr>
                </a:solidFill>
                <a:latin typeface="Calibri" panose="020F0502020204030204" pitchFamily="34" charset="0"/>
              </a:rPr>
              <a:t>: 7:30 </a:t>
            </a:r>
            <a:r>
              <a:rPr lang="en-US" sz="2400" b="1" dirty="0">
                <a:solidFill>
                  <a:schemeClr val="accent3">
                    <a:lumMod val="60000"/>
                    <a:lumOff val="40000"/>
                  </a:schemeClr>
                </a:solidFill>
                <a:latin typeface="Calibri" panose="020F0502020204030204" pitchFamily="34" charset="0"/>
              </a:rPr>
              <a:t>am to 5:00 pm PST</a:t>
            </a:r>
          </a:p>
          <a:p>
            <a:pPr marL="68580" indent="0">
              <a:buNone/>
            </a:pPr>
            <a:endParaRPr lang="en-US" sz="22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025901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5257800"/>
            <a:ext cx="4648200" cy="1051560"/>
          </a:xfrm>
        </p:spPr>
        <p:txBody>
          <a:bodyPr>
            <a:normAutofit/>
          </a:bodyPr>
          <a:lstStyle/>
          <a:p>
            <a:r>
              <a:rPr lang="en-US" sz="3200" b="1" dirty="0">
                <a:solidFill>
                  <a:srgbClr val="002060"/>
                </a:solidFill>
                <a:latin typeface="Calibri" panose="020F0502020204030204" pitchFamily="34" charset="0"/>
              </a:rPr>
              <a:t>Audit Section</a:t>
            </a:r>
          </a:p>
        </p:txBody>
      </p:sp>
      <p:sp>
        <p:nvSpPr>
          <p:cNvPr id="3" name="Content Placeholder 2"/>
          <p:cNvSpPr>
            <a:spLocks noGrp="1"/>
          </p:cNvSpPr>
          <p:nvPr>
            <p:ph idx="1"/>
          </p:nvPr>
        </p:nvSpPr>
        <p:spPr>
          <a:xfrm>
            <a:off x="684212" y="228600"/>
            <a:ext cx="8183880" cy="4724400"/>
          </a:xfrm>
        </p:spPr>
        <p:txBody>
          <a:bodyPr>
            <a:normAutofit fontScale="92500" lnSpcReduction="10000"/>
          </a:bodyPr>
          <a:lstStyle/>
          <a:p>
            <a:r>
              <a:rPr lang="en-US" sz="3200" dirty="0">
                <a:solidFill>
                  <a:schemeClr val="tx1"/>
                </a:solidFill>
                <a:latin typeface="Calibri" panose="020F0502020204030204" pitchFamily="34" charset="0"/>
              </a:rPr>
              <a:t>Responsible for ensuring taxpayers are in compliance with the reporting requirements for the various taxes administrated by the Department</a:t>
            </a:r>
          </a:p>
          <a:p>
            <a:r>
              <a:rPr lang="en-US" sz="3200" dirty="0">
                <a:solidFill>
                  <a:schemeClr val="tx1"/>
                </a:solidFill>
                <a:latin typeface="Calibri" panose="020F0502020204030204" pitchFamily="34" charset="0"/>
              </a:rPr>
              <a:t>We conduct audits locally within the State of Nevada as well as across the United States </a:t>
            </a:r>
          </a:p>
          <a:p>
            <a:r>
              <a:rPr lang="en-US" sz="3200" dirty="0">
                <a:solidFill>
                  <a:schemeClr val="tx1"/>
                </a:solidFill>
                <a:latin typeface="Calibri" panose="020F0502020204030204" pitchFamily="34" charset="0"/>
              </a:rPr>
              <a:t>Programmatic selections – internal criteria</a:t>
            </a:r>
          </a:p>
          <a:p>
            <a:r>
              <a:rPr lang="en-US" sz="3200" dirty="0">
                <a:solidFill>
                  <a:schemeClr val="tx1"/>
                </a:solidFill>
                <a:latin typeface="Calibri" panose="020F0502020204030204" pitchFamily="34" charset="0"/>
              </a:rPr>
              <a:t>Taxpayer/informant evasion tips</a:t>
            </a:r>
          </a:p>
          <a:p>
            <a:r>
              <a:rPr lang="en-US" sz="3200" dirty="0">
                <a:solidFill>
                  <a:schemeClr val="tx1"/>
                </a:solidFill>
                <a:latin typeface="Calibri" panose="020F0502020204030204" pitchFamily="34" charset="0"/>
              </a:rPr>
              <a:t>Field observations</a:t>
            </a:r>
            <a:endParaRPr lang="en-US" dirty="0">
              <a:latin typeface="Calibri" panose="020F0502020204030204" pitchFamily="34" charset="0"/>
            </a:endParaRPr>
          </a:p>
        </p:txBody>
      </p:sp>
    </p:spTree>
    <p:extLst>
      <p:ext uri="{BB962C8B-B14F-4D97-AF65-F5344CB8AC3E}">
        <p14:creationId xmlns:p14="http://schemas.microsoft.com/office/powerpoint/2010/main" val="120181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0039" y="823125"/>
            <a:ext cx="4191000" cy="1082154"/>
          </a:xfrm>
        </p:spPr>
        <p:txBody>
          <a:bodyPr>
            <a:normAutofit/>
          </a:bodyPr>
          <a:lstStyle/>
          <a:p>
            <a:r>
              <a:rPr lang="en-US" sz="2400" dirty="0">
                <a:latin typeface="Calibri" panose="020F0502020204030204" pitchFamily="34" charset="0"/>
              </a:rPr>
              <a:t>Why Are You Getting The Phone Call?</a:t>
            </a:r>
          </a:p>
        </p:txBody>
      </p:sp>
      <p:sp>
        <p:nvSpPr>
          <p:cNvPr id="2" name="Content Placeholder 1"/>
          <p:cNvSpPr>
            <a:spLocks noGrp="1"/>
          </p:cNvSpPr>
          <p:nvPr>
            <p:ph idx="1"/>
          </p:nvPr>
        </p:nvSpPr>
        <p:spPr>
          <a:xfrm>
            <a:off x="609600" y="930144"/>
            <a:ext cx="5867401" cy="3870456"/>
          </a:xfrm>
        </p:spPr>
        <p:txBody>
          <a:bodyPr>
            <a:noAutofit/>
          </a:bodyPr>
          <a:lstStyle/>
          <a:p>
            <a:r>
              <a:rPr lang="en-US" sz="3200" dirty="0">
                <a:solidFill>
                  <a:schemeClr val="tx1">
                    <a:lumMod val="95000"/>
                  </a:schemeClr>
                </a:solidFill>
                <a:latin typeface="Calibri" panose="020F0502020204030204" pitchFamily="34" charset="0"/>
              </a:rPr>
              <a:t>Requested a large refund of taxes – need to verify</a:t>
            </a:r>
          </a:p>
          <a:p>
            <a:r>
              <a:rPr lang="en-US" sz="3200" dirty="0">
                <a:solidFill>
                  <a:schemeClr val="tx1">
                    <a:lumMod val="95000"/>
                  </a:schemeClr>
                </a:solidFill>
                <a:latin typeface="Calibri" panose="020F0502020204030204" pitchFamily="34" charset="0"/>
              </a:rPr>
              <a:t>You are closing your business</a:t>
            </a:r>
          </a:p>
          <a:p>
            <a:r>
              <a:rPr lang="en-US" sz="3200" dirty="0">
                <a:solidFill>
                  <a:schemeClr val="tx1">
                    <a:lumMod val="95000"/>
                  </a:schemeClr>
                </a:solidFill>
                <a:latin typeface="Calibri" panose="020F0502020204030204" pitchFamily="34" charset="0"/>
              </a:rPr>
              <a:t>You are selling or buying an established business</a:t>
            </a:r>
          </a:p>
          <a:p>
            <a:r>
              <a:rPr lang="en-US" sz="3200" dirty="0">
                <a:solidFill>
                  <a:schemeClr val="tx1">
                    <a:lumMod val="95000"/>
                  </a:schemeClr>
                </a:solidFill>
                <a:latin typeface="Calibri" panose="020F0502020204030204" pitchFamily="34" charset="0"/>
              </a:rPr>
              <a:t>Audit Selection various Department parameters</a:t>
            </a:r>
          </a:p>
        </p:txBody>
      </p:sp>
      <p:sp>
        <p:nvSpPr>
          <p:cNvPr id="4" name="Text Placeholder 3"/>
          <p:cNvSpPr>
            <a:spLocks noGrp="1"/>
          </p:cNvSpPr>
          <p:nvPr>
            <p:ph type="body" sz="half" idx="2"/>
          </p:nvPr>
        </p:nvSpPr>
        <p:spPr>
          <a:xfrm>
            <a:off x="6705600" y="2133600"/>
            <a:ext cx="4800600" cy="1219200"/>
          </a:xfrm>
        </p:spPr>
        <p:txBody>
          <a:bodyPr>
            <a:normAutofit/>
          </a:bodyPr>
          <a:lstStyle/>
          <a:p>
            <a:r>
              <a:rPr lang="en-US" sz="2400" dirty="0">
                <a:latin typeface="Calibri" panose="020F0502020204030204" pitchFamily="34" charset="0"/>
              </a:rPr>
              <a:t>Most common question from companies is; “</a:t>
            </a:r>
            <a:r>
              <a:rPr lang="en-US" sz="2400" dirty="0">
                <a:solidFill>
                  <a:srgbClr val="FF0000"/>
                </a:solidFill>
                <a:latin typeface="Calibri" panose="020F0502020204030204" pitchFamily="34" charset="0"/>
              </a:rPr>
              <a:t>Why are you auditing me?”</a:t>
            </a:r>
          </a:p>
        </p:txBody>
      </p:sp>
      <p:sp>
        <p:nvSpPr>
          <p:cNvPr id="5" name="Title 1"/>
          <p:cNvSpPr txBox="1">
            <a:spLocks/>
          </p:cNvSpPr>
          <p:nvPr/>
        </p:nvSpPr>
        <p:spPr>
          <a:xfrm>
            <a:off x="2057400" y="4876800"/>
            <a:ext cx="8183880" cy="1051560"/>
          </a:xfrm>
          <a:prstGeom prst="rect">
            <a:avLst/>
          </a:prstGeom>
        </p:spPr>
        <p:txBody>
          <a:bodyPr vert="horz" anchor="b">
            <a:normAutofit/>
          </a:bodyPr>
          <a:lstStyle>
            <a:lvl1pPr algn="l" rtl="0" eaLnBrk="1" latinLnBrk="0" hangingPunct="1">
              <a:spcBef>
                <a:spcPct val="0"/>
              </a:spcBef>
              <a:buNone/>
              <a:defRPr kumimoji="0" sz="2200" b="1" kern="1200">
                <a:solidFill>
                  <a:schemeClr val="accent1"/>
                </a:solidFill>
                <a:effectLst>
                  <a:outerShdw blurRad="53975" dist="22860" dir="5400000" algn="tl" rotWithShape="0">
                    <a:srgbClr val="000000">
                      <a:alpha val="55000"/>
                    </a:srgbClr>
                  </a:outerShdw>
                </a:effectLst>
                <a:latin typeface="+mj-lt"/>
                <a:ea typeface="+mj-ea"/>
                <a:cs typeface="+mj-cs"/>
              </a:defRPr>
            </a:lvl1pPr>
            <a:extLst/>
          </a:lstStyle>
          <a:p>
            <a:r>
              <a:rPr lang="en-US" sz="3200" dirty="0">
                <a:latin typeface="Calibri" panose="020F0502020204030204" pitchFamily="34" charset="0"/>
              </a:rPr>
              <a:t>Audit Section other factors</a:t>
            </a:r>
          </a:p>
        </p:txBody>
      </p:sp>
      <p:sp>
        <p:nvSpPr>
          <p:cNvPr id="6" name="TextBox 5"/>
          <p:cNvSpPr txBox="1"/>
          <p:nvPr/>
        </p:nvSpPr>
        <p:spPr>
          <a:xfrm>
            <a:off x="6781799" y="3521056"/>
            <a:ext cx="4119239" cy="830997"/>
          </a:xfrm>
          <a:prstGeom prst="rect">
            <a:avLst/>
          </a:prstGeom>
          <a:noFill/>
          <a:ln>
            <a:solidFill>
              <a:srgbClr val="FF0000"/>
            </a:solidFill>
          </a:ln>
        </p:spPr>
        <p:txBody>
          <a:bodyPr wrap="square" rtlCol="0">
            <a:spAutoFit/>
          </a:bodyPr>
          <a:lstStyle/>
          <a:p>
            <a:r>
              <a:rPr lang="en-US" sz="2400" dirty="0">
                <a:latin typeface="Calibri" panose="020F0502020204030204" pitchFamily="34" charset="0"/>
              </a:rPr>
              <a:t>Any business has an audit potential every three years</a:t>
            </a:r>
          </a:p>
        </p:txBody>
      </p:sp>
    </p:spTree>
    <p:extLst>
      <p:ext uri="{BB962C8B-B14F-4D97-AF65-F5344CB8AC3E}">
        <p14:creationId xmlns:p14="http://schemas.microsoft.com/office/powerpoint/2010/main" val="211198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646420"/>
            <a:ext cx="8189807" cy="1051560"/>
          </a:xfrm>
        </p:spPr>
        <p:txBody>
          <a:bodyPr>
            <a:normAutofit fontScale="90000"/>
          </a:bodyPr>
          <a:lstStyle/>
          <a:p>
            <a:r>
              <a:rPr lang="en-US" b="1" dirty="0">
                <a:solidFill>
                  <a:srgbClr val="002060"/>
                </a:solidFill>
                <a:latin typeface="Calibri" panose="020F0502020204030204" pitchFamily="34" charset="0"/>
              </a:rPr>
              <a:t>What Taxes Does the Department Audit?</a:t>
            </a:r>
          </a:p>
        </p:txBody>
      </p:sp>
      <p:sp>
        <p:nvSpPr>
          <p:cNvPr id="3" name="Content Placeholder 2"/>
          <p:cNvSpPr>
            <a:spLocks noGrp="1"/>
          </p:cNvSpPr>
          <p:nvPr>
            <p:ph sz="half" idx="1"/>
          </p:nvPr>
        </p:nvSpPr>
        <p:spPr>
          <a:xfrm>
            <a:off x="381000" y="685800"/>
            <a:ext cx="5257800" cy="4419600"/>
          </a:xfrm>
        </p:spPr>
        <p:txBody>
          <a:bodyPr>
            <a:noAutofit/>
          </a:bodyPr>
          <a:lstStyle/>
          <a:p>
            <a:r>
              <a:rPr lang="en-US" sz="3200" dirty="0">
                <a:solidFill>
                  <a:schemeClr val="tx1"/>
                </a:solidFill>
                <a:latin typeface="Calibri" panose="020F0502020204030204" pitchFamily="34" charset="0"/>
              </a:rPr>
              <a:t>Sales and Use Tax</a:t>
            </a:r>
          </a:p>
          <a:p>
            <a:r>
              <a:rPr lang="en-US" sz="2800" dirty="0">
                <a:solidFill>
                  <a:schemeClr val="tx1"/>
                </a:solidFill>
                <a:latin typeface="Calibri" panose="020F0502020204030204" pitchFamily="34" charset="0"/>
              </a:rPr>
              <a:t>Modified Business Tax</a:t>
            </a:r>
          </a:p>
          <a:p>
            <a:pPr lvl="1"/>
            <a:r>
              <a:rPr lang="en-US" sz="2800" dirty="0">
                <a:solidFill>
                  <a:schemeClr val="tx1"/>
                </a:solidFill>
                <a:latin typeface="Calibri" panose="020F0502020204030204" pitchFamily="34" charset="0"/>
              </a:rPr>
              <a:t>General Business</a:t>
            </a:r>
          </a:p>
          <a:p>
            <a:pPr lvl="1"/>
            <a:r>
              <a:rPr lang="en-US" sz="2800" dirty="0">
                <a:solidFill>
                  <a:schemeClr val="tx1"/>
                </a:solidFill>
                <a:latin typeface="Calibri" panose="020F0502020204030204" pitchFamily="34" charset="0"/>
              </a:rPr>
              <a:t>Financial Institutions</a:t>
            </a:r>
          </a:p>
          <a:p>
            <a:pPr lvl="1"/>
            <a:r>
              <a:rPr lang="en-US" sz="2800" dirty="0">
                <a:solidFill>
                  <a:schemeClr val="tx1"/>
                </a:solidFill>
                <a:latin typeface="Calibri" panose="020F0502020204030204" pitchFamily="34" charset="0"/>
              </a:rPr>
              <a:t>Mines</a:t>
            </a:r>
          </a:p>
          <a:p>
            <a:r>
              <a:rPr lang="en-US" sz="2800" dirty="0">
                <a:solidFill>
                  <a:schemeClr val="tx1"/>
                </a:solidFill>
                <a:latin typeface="Calibri" panose="020F0502020204030204" pitchFamily="34" charset="0"/>
              </a:rPr>
              <a:t>Cigarettes </a:t>
            </a:r>
          </a:p>
          <a:p>
            <a:r>
              <a:rPr lang="en-US" sz="2800" dirty="0">
                <a:solidFill>
                  <a:schemeClr val="tx1"/>
                </a:solidFill>
                <a:latin typeface="Calibri" panose="020F0502020204030204" pitchFamily="34" charset="0"/>
              </a:rPr>
              <a:t>Other Tobacco Products</a:t>
            </a:r>
          </a:p>
          <a:p>
            <a:r>
              <a:rPr lang="en-US" sz="2800" dirty="0">
                <a:solidFill>
                  <a:schemeClr val="tx1"/>
                </a:solidFill>
                <a:latin typeface="Calibri" panose="020F0502020204030204" pitchFamily="34" charset="0"/>
              </a:rPr>
              <a:t>Live Entertainment (non-gaming)</a:t>
            </a:r>
          </a:p>
          <a:p>
            <a:r>
              <a:rPr lang="en-US" sz="2800" dirty="0">
                <a:solidFill>
                  <a:schemeClr val="tx1"/>
                </a:solidFill>
                <a:latin typeface="Calibri" panose="020F0502020204030204" pitchFamily="34" charset="0"/>
              </a:rPr>
              <a:t>Cannabis</a:t>
            </a:r>
          </a:p>
        </p:txBody>
      </p:sp>
      <p:sp>
        <p:nvSpPr>
          <p:cNvPr id="4" name="Content Placeholder 3"/>
          <p:cNvSpPr>
            <a:spLocks noGrp="1"/>
          </p:cNvSpPr>
          <p:nvPr>
            <p:ph sz="half" idx="2"/>
          </p:nvPr>
        </p:nvSpPr>
        <p:spPr>
          <a:xfrm>
            <a:off x="5808133" y="685800"/>
            <a:ext cx="5698067" cy="4419599"/>
          </a:xfrm>
        </p:spPr>
        <p:txBody>
          <a:bodyPr>
            <a:normAutofit/>
          </a:bodyPr>
          <a:lstStyle/>
          <a:p>
            <a:r>
              <a:rPr lang="en-US" sz="2800" dirty="0">
                <a:solidFill>
                  <a:schemeClr val="tx1"/>
                </a:solidFill>
                <a:latin typeface="Calibri" panose="020F0502020204030204" pitchFamily="34" charset="0"/>
              </a:rPr>
              <a:t>Liquor</a:t>
            </a:r>
          </a:p>
          <a:p>
            <a:r>
              <a:rPr lang="en-US" sz="2800" dirty="0">
                <a:solidFill>
                  <a:schemeClr val="tx1"/>
                </a:solidFill>
                <a:latin typeface="Calibri" panose="020F0502020204030204" pitchFamily="34" charset="0"/>
              </a:rPr>
              <a:t>Tire Tax</a:t>
            </a:r>
          </a:p>
          <a:p>
            <a:r>
              <a:rPr lang="en-US" sz="2800" dirty="0">
                <a:solidFill>
                  <a:schemeClr val="tx1"/>
                </a:solidFill>
                <a:latin typeface="Calibri" panose="020F0502020204030204" pitchFamily="34" charset="0"/>
              </a:rPr>
              <a:t>Other Excise taxes</a:t>
            </a:r>
          </a:p>
          <a:p>
            <a:r>
              <a:rPr lang="en-US" sz="2800" dirty="0">
                <a:solidFill>
                  <a:schemeClr val="tx1"/>
                </a:solidFill>
                <a:latin typeface="Calibri" panose="020F0502020204030204" pitchFamily="34" charset="0"/>
              </a:rPr>
              <a:t>Net Proceeds of Minerals</a:t>
            </a:r>
          </a:p>
          <a:p>
            <a:r>
              <a:rPr lang="en-US" sz="2800" dirty="0">
                <a:solidFill>
                  <a:schemeClr val="tx1"/>
                </a:solidFill>
                <a:latin typeface="Calibri" panose="020F0502020204030204" pitchFamily="34" charset="0"/>
              </a:rPr>
              <a:t>Commerce Tax</a:t>
            </a:r>
          </a:p>
          <a:p>
            <a:r>
              <a:rPr lang="en-US" sz="2800" dirty="0">
                <a:solidFill>
                  <a:schemeClr val="tx1"/>
                </a:solidFill>
                <a:latin typeface="Calibri" panose="020F0502020204030204" pitchFamily="34" charset="0"/>
              </a:rPr>
              <a:t>Transportation Connection Tax</a:t>
            </a:r>
          </a:p>
          <a:p>
            <a:r>
              <a:rPr lang="en-US" sz="2800" dirty="0">
                <a:solidFill>
                  <a:schemeClr val="tx1"/>
                </a:solidFill>
                <a:latin typeface="Calibri" panose="020F0502020204030204" pitchFamily="34" charset="0"/>
              </a:rPr>
              <a:t>Abatement Contracts</a:t>
            </a:r>
          </a:p>
          <a:p>
            <a:endParaRPr lang="en-US" dirty="0"/>
          </a:p>
        </p:txBody>
      </p:sp>
    </p:spTree>
    <p:extLst>
      <p:ext uri="{BB962C8B-B14F-4D97-AF65-F5344CB8AC3E}">
        <p14:creationId xmlns:p14="http://schemas.microsoft.com/office/powerpoint/2010/main" val="296655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57800"/>
            <a:ext cx="8183880" cy="1051560"/>
          </a:xfrm>
        </p:spPr>
        <p:txBody>
          <a:bodyPr>
            <a:normAutofit/>
          </a:bodyPr>
          <a:lstStyle/>
          <a:p>
            <a:r>
              <a:rPr lang="en-US" sz="3200" b="1" dirty="0">
                <a:solidFill>
                  <a:srgbClr val="002060"/>
                </a:solidFill>
                <a:latin typeface="Calibri" panose="020F0502020204030204" pitchFamily="34" charset="0"/>
              </a:rPr>
              <a:t>What Time Period Are We Auditing?</a:t>
            </a:r>
          </a:p>
        </p:txBody>
      </p:sp>
      <p:sp>
        <p:nvSpPr>
          <p:cNvPr id="3" name="Text Placeholder 2"/>
          <p:cNvSpPr>
            <a:spLocks noGrp="1"/>
          </p:cNvSpPr>
          <p:nvPr>
            <p:ph type="body" idx="1"/>
          </p:nvPr>
        </p:nvSpPr>
        <p:spPr/>
        <p:txBody>
          <a:bodyPr>
            <a:normAutofit/>
          </a:bodyPr>
          <a:lstStyle/>
          <a:p>
            <a:r>
              <a:rPr lang="en-US" dirty="0">
                <a:latin typeface="Calibri" panose="020F0502020204030204" pitchFamily="34" charset="0"/>
              </a:rPr>
              <a:t>NRS 360.355</a:t>
            </a:r>
          </a:p>
        </p:txBody>
      </p:sp>
      <p:sp>
        <p:nvSpPr>
          <p:cNvPr id="4" name="Content Placeholder 3"/>
          <p:cNvSpPr>
            <a:spLocks noGrp="1"/>
          </p:cNvSpPr>
          <p:nvPr>
            <p:ph sz="half" idx="2"/>
          </p:nvPr>
        </p:nvSpPr>
        <p:spPr/>
        <p:txBody>
          <a:bodyPr>
            <a:normAutofit fontScale="92500" lnSpcReduction="20000"/>
          </a:bodyPr>
          <a:lstStyle/>
          <a:p>
            <a:r>
              <a:rPr lang="en-US" sz="3200" dirty="0">
                <a:solidFill>
                  <a:schemeClr val="tx1"/>
                </a:solidFill>
                <a:latin typeface="Calibri" panose="020F0502020204030204" pitchFamily="34" charset="0"/>
              </a:rPr>
              <a:t>Registered </a:t>
            </a:r>
            <a:r>
              <a:rPr lang="en-US" sz="3200" b="1" u="sng" dirty="0">
                <a:solidFill>
                  <a:schemeClr val="tx1"/>
                </a:solidFill>
                <a:latin typeface="Calibri" panose="020F0502020204030204" pitchFamily="34" charset="0"/>
              </a:rPr>
              <a:t>and</a:t>
            </a:r>
            <a:r>
              <a:rPr lang="en-US" sz="3200" dirty="0">
                <a:solidFill>
                  <a:schemeClr val="tx1"/>
                </a:solidFill>
                <a:latin typeface="Calibri" panose="020F0502020204030204" pitchFamily="34" charset="0"/>
              </a:rPr>
              <a:t> Filing Returns:</a:t>
            </a:r>
          </a:p>
          <a:p>
            <a:pPr lvl="1"/>
            <a:r>
              <a:rPr lang="en-US" sz="3200" dirty="0">
                <a:solidFill>
                  <a:schemeClr val="tx1"/>
                </a:solidFill>
                <a:latin typeface="Calibri" panose="020F0502020204030204" pitchFamily="34" charset="0"/>
              </a:rPr>
              <a:t>Three (3) years</a:t>
            </a:r>
          </a:p>
          <a:p>
            <a:r>
              <a:rPr lang="en-US" sz="3200" dirty="0">
                <a:solidFill>
                  <a:schemeClr val="tx1"/>
                </a:solidFill>
                <a:latin typeface="Calibri" panose="020F0502020204030204" pitchFamily="34" charset="0"/>
              </a:rPr>
              <a:t>Not Registered or Not Filing Returns:</a:t>
            </a:r>
          </a:p>
          <a:p>
            <a:pPr lvl="1"/>
            <a:r>
              <a:rPr lang="en-US" sz="3200" dirty="0">
                <a:solidFill>
                  <a:schemeClr val="tx1"/>
                </a:solidFill>
                <a:latin typeface="Calibri" panose="020F0502020204030204" pitchFamily="34" charset="0"/>
              </a:rPr>
              <a:t>Eight (8) Years</a:t>
            </a:r>
          </a:p>
          <a:p>
            <a:endParaRPr lang="en-US" dirty="0"/>
          </a:p>
        </p:txBody>
      </p:sp>
      <p:sp>
        <p:nvSpPr>
          <p:cNvPr id="6" name="Content Placeholder 5"/>
          <p:cNvSpPr>
            <a:spLocks noGrp="1"/>
          </p:cNvSpPr>
          <p:nvPr>
            <p:ph sz="quarter" idx="4"/>
          </p:nvPr>
        </p:nvSpPr>
        <p:spPr/>
        <p:txBody>
          <a:bodyPr>
            <a:normAutofit fontScale="92500" lnSpcReduction="20000"/>
          </a:bodyPr>
          <a:lstStyle/>
          <a:p>
            <a:r>
              <a:rPr lang="en-US" sz="3200" dirty="0">
                <a:solidFill>
                  <a:schemeClr val="tx1"/>
                </a:solidFill>
                <a:latin typeface="Calibri" panose="020F0502020204030204" pitchFamily="34" charset="0"/>
              </a:rPr>
              <a:t>Date the return was due or the date the return was filed</a:t>
            </a:r>
          </a:p>
          <a:p>
            <a:pPr lvl="1"/>
            <a:r>
              <a:rPr lang="en-US" sz="3200" dirty="0">
                <a:solidFill>
                  <a:schemeClr val="tx1"/>
                </a:solidFill>
                <a:latin typeface="Calibri" panose="020F0502020204030204" pitchFamily="34" charset="0"/>
              </a:rPr>
              <a:t>Whichever occurs later</a:t>
            </a:r>
          </a:p>
        </p:txBody>
      </p:sp>
    </p:spTree>
    <p:extLst>
      <p:ext uri="{BB962C8B-B14F-4D97-AF65-F5344CB8AC3E}">
        <p14:creationId xmlns:p14="http://schemas.microsoft.com/office/powerpoint/2010/main" val="344871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5562600"/>
            <a:ext cx="4495800" cy="1051560"/>
          </a:xfrm>
        </p:spPr>
        <p:txBody>
          <a:bodyPr>
            <a:normAutofit/>
          </a:bodyPr>
          <a:lstStyle/>
          <a:p>
            <a:r>
              <a:rPr lang="en-US" sz="3200" b="1" dirty="0">
                <a:solidFill>
                  <a:srgbClr val="002060"/>
                </a:solidFill>
                <a:latin typeface="Calibri" panose="020F0502020204030204" pitchFamily="34" charset="0"/>
              </a:rPr>
              <a:t>Auditor Contact</a:t>
            </a:r>
          </a:p>
        </p:txBody>
      </p:sp>
      <p:sp>
        <p:nvSpPr>
          <p:cNvPr id="3" name="Content Placeholder 2"/>
          <p:cNvSpPr>
            <a:spLocks noGrp="1"/>
          </p:cNvSpPr>
          <p:nvPr>
            <p:ph sz="half" idx="1"/>
          </p:nvPr>
        </p:nvSpPr>
        <p:spPr>
          <a:xfrm>
            <a:off x="684211" y="685800"/>
            <a:ext cx="4937655" cy="4419600"/>
          </a:xfrm>
        </p:spPr>
        <p:txBody>
          <a:bodyPr>
            <a:noAutofit/>
          </a:bodyPr>
          <a:lstStyle/>
          <a:p>
            <a:r>
              <a:rPr lang="en-US" sz="2800" dirty="0">
                <a:solidFill>
                  <a:schemeClr val="tx1"/>
                </a:solidFill>
                <a:latin typeface="Calibri" panose="020F0502020204030204" pitchFamily="34" charset="0"/>
              </a:rPr>
              <a:t>Initial contact will be attempted via phone</a:t>
            </a:r>
          </a:p>
          <a:p>
            <a:pPr lvl="1"/>
            <a:r>
              <a:rPr lang="en-US" sz="2800" dirty="0">
                <a:solidFill>
                  <a:schemeClr val="tx1"/>
                </a:solidFill>
                <a:latin typeface="Calibri" panose="020F0502020204030204" pitchFamily="34" charset="0"/>
              </a:rPr>
              <a:t>Using number listed on your account</a:t>
            </a:r>
          </a:p>
          <a:p>
            <a:r>
              <a:rPr lang="en-US" sz="2800" dirty="0">
                <a:solidFill>
                  <a:schemeClr val="tx1"/>
                </a:solidFill>
                <a:latin typeface="Calibri" panose="020F0502020204030204" pitchFamily="34" charset="0"/>
              </a:rPr>
              <a:t>If we can’t reach you a letter will be sent asking  you to contact the auditor</a:t>
            </a:r>
          </a:p>
          <a:p>
            <a:pPr lvl="1"/>
            <a:r>
              <a:rPr lang="en-US" sz="2800" dirty="0">
                <a:solidFill>
                  <a:schemeClr val="tx1"/>
                </a:solidFill>
                <a:latin typeface="Calibri" panose="020F0502020204030204" pitchFamily="34" charset="0"/>
              </a:rPr>
              <a:t>Using address on file</a:t>
            </a:r>
          </a:p>
          <a:p>
            <a:r>
              <a:rPr lang="en-US" sz="2800" dirty="0">
                <a:solidFill>
                  <a:schemeClr val="tx1"/>
                </a:solidFill>
                <a:latin typeface="Calibri" panose="020F0502020204030204" pitchFamily="34" charset="0"/>
              </a:rPr>
              <a:t>If contact is unsuccessful an estimated audit will be developed </a:t>
            </a:r>
          </a:p>
        </p:txBody>
      </p:sp>
      <p:sp>
        <p:nvSpPr>
          <p:cNvPr id="4" name="Content Placeholder 3"/>
          <p:cNvSpPr>
            <a:spLocks noGrp="1"/>
          </p:cNvSpPr>
          <p:nvPr>
            <p:ph sz="half" idx="2"/>
          </p:nvPr>
        </p:nvSpPr>
        <p:spPr/>
        <p:txBody>
          <a:bodyPr>
            <a:normAutofit/>
          </a:bodyPr>
          <a:lstStyle/>
          <a:p>
            <a:r>
              <a:rPr lang="en-US" sz="2800" dirty="0">
                <a:solidFill>
                  <a:schemeClr val="tx1"/>
                </a:solidFill>
                <a:latin typeface="Calibri" panose="020F0502020204030204" pitchFamily="34" charset="0"/>
              </a:rPr>
              <a:t>During the initial contact:</a:t>
            </a:r>
          </a:p>
          <a:p>
            <a:pPr lvl="1"/>
            <a:r>
              <a:rPr lang="en-US" sz="2800" dirty="0">
                <a:solidFill>
                  <a:schemeClr val="tx1"/>
                </a:solidFill>
                <a:latin typeface="Calibri" panose="020F0502020204030204" pitchFamily="34" charset="0"/>
              </a:rPr>
              <a:t>Learn about your business</a:t>
            </a:r>
          </a:p>
          <a:p>
            <a:pPr lvl="1"/>
            <a:r>
              <a:rPr lang="en-US" sz="2800" dirty="0">
                <a:solidFill>
                  <a:schemeClr val="tx1"/>
                </a:solidFill>
                <a:latin typeface="Calibri" panose="020F0502020204030204" pitchFamily="34" charset="0"/>
              </a:rPr>
              <a:t>Ask about your records</a:t>
            </a:r>
          </a:p>
          <a:p>
            <a:pPr lvl="1"/>
            <a:r>
              <a:rPr lang="en-US" sz="2800" dirty="0">
                <a:solidFill>
                  <a:schemeClr val="tx1"/>
                </a:solidFill>
                <a:latin typeface="Calibri" panose="020F0502020204030204" pitchFamily="34" charset="0"/>
              </a:rPr>
              <a:t>Schedule the appointment</a:t>
            </a:r>
          </a:p>
          <a:p>
            <a:pPr lvl="1"/>
            <a:r>
              <a:rPr lang="en-US" sz="2800" dirty="0">
                <a:solidFill>
                  <a:schemeClr val="tx1"/>
                </a:solidFill>
                <a:latin typeface="Calibri" panose="020F0502020204030204" pitchFamily="34" charset="0"/>
              </a:rPr>
              <a:t>Confirmation Letter sent</a:t>
            </a:r>
          </a:p>
          <a:p>
            <a:endParaRPr lang="en-US" dirty="0"/>
          </a:p>
        </p:txBody>
      </p:sp>
    </p:spTree>
    <p:extLst>
      <p:ext uri="{BB962C8B-B14F-4D97-AF65-F5344CB8AC3E}">
        <p14:creationId xmlns:p14="http://schemas.microsoft.com/office/powerpoint/2010/main" val="2527705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5715000"/>
            <a:ext cx="8183880" cy="1051560"/>
          </a:xfrm>
        </p:spPr>
        <p:txBody>
          <a:bodyPr/>
          <a:lstStyle/>
          <a:p>
            <a:r>
              <a:rPr lang="en-US" b="1" dirty="0">
                <a:solidFill>
                  <a:srgbClr val="002060"/>
                </a:solidFill>
                <a:latin typeface="Calibri" panose="020F0502020204030204" pitchFamily="34" charset="0"/>
              </a:rPr>
              <a:t>Records Needed for Sales Tax</a:t>
            </a:r>
          </a:p>
        </p:txBody>
      </p:sp>
      <p:sp>
        <p:nvSpPr>
          <p:cNvPr id="4" name="Content Placeholder 3"/>
          <p:cNvSpPr>
            <a:spLocks noGrp="1"/>
          </p:cNvSpPr>
          <p:nvPr>
            <p:ph sz="half" idx="1"/>
          </p:nvPr>
        </p:nvSpPr>
        <p:spPr>
          <a:xfrm>
            <a:off x="684211" y="685800"/>
            <a:ext cx="4954589" cy="5867400"/>
          </a:xfrm>
        </p:spPr>
        <p:txBody>
          <a:bodyPr>
            <a:normAutofit fontScale="62500" lnSpcReduction="20000"/>
          </a:bodyPr>
          <a:lstStyle/>
          <a:p>
            <a:r>
              <a:rPr lang="en-US" sz="4000" dirty="0">
                <a:solidFill>
                  <a:schemeClr val="tx1"/>
                </a:solidFill>
                <a:latin typeface="Calibri" panose="020F0502020204030204" pitchFamily="34" charset="0"/>
              </a:rPr>
              <a:t>Sales Tax Returns</a:t>
            </a:r>
          </a:p>
          <a:p>
            <a:pPr lvl="1"/>
            <a:r>
              <a:rPr lang="en-US" sz="4000" dirty="0">
                <a:solidFill>
                  <a:schemeClr val="tx1"/>
                </a:solidFill>
                <a:latin typeface="Calibri" panose="020F0502020204030204" pitchFamily="34" charset="0"/>
              </a:rPr>
              <a:t>Supporting Document</a:t>
            </a:r>
          </a:p>
          <a:p>
            <a:r>
              <a:rPr lang="en-US" sz="4000" dirty="0">
                <a:solidFill>
                  <a:schemeClr val="tx1"/>
                </a:solidFill>
                <a:latin typeface="Calibri" panose="020F0502020204030204" pitchFamily="34" charset="0"/>
              </a:rPr>
              <a:t>Chart of Accounts</a:t>
            </a:r>
          </a:p>
          <a:p>
            <a:pPr lvl="1"/>
            <a:r>
              <a:rPr lang="en-US" sz="4000" dirty="0">
                <a:solidFill>
                  <a:schemeClr val="tx1"/>
                </a:solidFill>
                <a:latin typeface="Calibri" panose="020F0502020204030204" pitchFamily="34" charset="0"/>
              </a:rPr>
              <a:t>General Ledger</a:t>
            </a:r>
          </a:p>
          <a:p>
            <a:r>
              <a:rPr lang="en-US" sz="4000" dirty="0">
                <a:solidFill>
                  <a:schemeClr val="tx1"/>
                </a:solidFill>
                <a:latin typeface="Calibri" panose="020F0502020204030204" pitchFamily="34" charset="0"/>
              </a:rPr>
              <a:t>Sales Journal</a:t>
            </a:r>
          </a:p>
          <a:p>
            <a:r>
              <a:rPr lang="en-US" sz="4000" dirty="0">
                <a:solidFill>
                  <a:schemeClr val="tx1"/>
                </a:solidFill>
                <a:latin typeface="Calibri" panose="020F0502020204030204" pitchFamily="34" charset="0"/>
              </a:rPr>
              <a:t>Resale Certificates</a:t>
            </a:r>
          </a:p>
          <a:p>
            <a:r>
              <a:rPr lang="en-US" sz="4000" dirty="0">
                <a:solidFill>
                  <a:schemeClr val="tx1"/>
                </a:solidFill>
                <a:latin typeface="Calibri" panose="020F0502020204030204" pitchFamily="34" charset="0"/>
              </a:rPr>
              <a:t>Exemptions Letters</a:t>
            </a:r>
          </a:p>
          <a:p>
            <a:r>
              <a:rPr lang="en-US" sz="4000" dirty="0">
                <a:solidFill>
                  <a:schemeClr val="tx1"/>
                </a:solidFill>
                <a:latin typeface="Calibri" panose="020F0502020204030204" pitchFamily="34" charset="0"/>
              </a:rPr>
              <a:t>Shipping Documents</a:t>
            </a:r>
          </a:p>
          <a:p>
            <a:r>
              <a:rPr lang="en-US" sz="4000" dirty="0">
                <a:solidFill>
                  <a:schemeClr val="tx1"/>
                </a:solidFill>
                <a:latin typeface="Calibri" panose="020F0502020204030204" pitchFamily="34" charset="0"/>
              </a:rPr>
              <a:t>Federal Income Tax Returns</a:t>
            </a:r>
          </a:p>
          <a:p>
            <a:r>
              <a:rPr lang="en-US" sz="4000" dirty="0">
                <a:solidFill>
                  <a:schemeClr val="tx1"/>
                </a:solidFill>
                <a:latin typeface="Calibri" panose="020F0502020204030204" pitchFamily="34" charset="0"/>
              </a:rPr>
              <a:t>1099-Ks</a:t>
            </a:r>
          </a:p>
          <a:p>
            <a:r>
              <a:rPr lang="en-US" sz="4000" dirty="0">
                <a:solidFill>
                  <a:schemeClr val="tx1"/>
                </a:solidFill>
                <a:latin typeface="Calibri" panose="020F0502020204030204" pitchFamily="34" charset="0"/>
              </a:rPr>
              <a:t>Z-Tapes, POS Reports</a:t>
            </a:r>
          </a:p>
          <a:p>
            <a:r>
              <a:rPr lang="en-US" sz="4000" dirty="0">
                <a:solidFill>
                  <a:schemeClr val="tx1"/>
                </a:solidFill>
                <a:latin typeface="Calibri" panose="020F0502020204030204" pitchFamily="34" charset="0"/>
              </a:rPr>
              <a:t>Sales Invoices</a:t>
            </a:r>
          </a:p>
          <a:p>
            <a:endParaRPr lang="en-US" dirty="0"/>
          </a:p>
          <a:p>
            <a:pPr lvl="8"/>
            <a:endParaRPr lang="en-US" dirty="0"/>
          </a:p>
          <a:p>
            <a:endParaRPr lang="en-US" dirty="0"/>
          </a:p>
          <a:p>
            <a:endParaRPr lang="en-US" dirty="0"/>
          </a:p>
        </p:txBody>
      </p:sp>
      <p:sp>
        <p:nvSpPr>
          <p:cNvPr id="7" name="Content Placeholder 6"/>
          <p:cNvSpPr>
            <a:spLocks noGrp="1"/>
          </p:cNvSpPr>
          <p:nvPr>
            <p:ph sz="half" idx="2"/>
          </p:nvPr>
        </p:nvSpPr>
        <p:spPr>
          <a:xfrm>
            <a:off x="5562600" y="311458"/>
            <a:ext cx="5103812" cy="3657599"/>
          </a:xfrm>
        </p:spPr>
        <p:txBody>
          <a:bodyPr>
            <a:normAutofit fontScale="62500" lnSpcReduction="20000"/>
          </a:bodyPr>
          <a:lstStyle/>
          <a:p>
            <a:r>
              <a:rPr lang="en-US" sz="3800" dirty="0">
                <a:solidFill>
                  <a:schemeClr val="tx1"/>
                </a:solidFill>
                <a:latin typeface="Calibri" panose="020F0502020204030204" pitchFamily="34" charset="0"/>
              </a:rPr>
              <a:t>Verifying total sales were reported correctly</a:t>
            </a:r>
          </a:p>
          <a:p>
            <a:r>
              <a:rPr lang="en-US" sz="3800" dirty="0">
                <a:solidFill>
                  <a:schemeClr val="tx1"/>
                </a:solidFill>
                <a:latin typeface="Calibri" panose="020F0502020204030204" pitchFamily="34" charset="0"/>
              </a:rPr>
              <a:t>Verifying exemptions were properly documented </a:t>
            </a:r>
          </a:p>
          <a:p>
            <a:r>
              <a:rPr lang="en-US" sz="3800" dirty="0">
                <a:solidFill>
                  <a:schemeClr val="tx1"/>
                </a:solidFill>
                <a:latin typeface="Calibri" panose="020F0502020204030204" pitchFamily="34" charset="0"/>
              </a:rPr>
              <a:t>Verifying all sales tax collected was reported</a:t>
            </a:r>
          </a:p>
          <a:p>
            <a:pPr marL="0" indent="0">
              <a:buNone/>
            </a:pPr>
            <a:endParaRPr lang="en-US" dirty="0"/>
          </a:p>
        </p:txBody>
      </p:sp>
    </p:spTree>
    <p:extLst>
      <p:ext uri="{BB962C8B-B14F-4D97-AF65-F5344CB8AC3E}">
        <p14:creationId xmlns:p14="http://schemas.microsoft.com/office/powerpoint/2010/main" val="1440047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562600"/>
            <a:ext cx="6513407" cy="1051560"/>
          </a:xfrm>
        </p:spPr>
        <p:txBody>
          <a:bodyPr/>
          <a:lstStyle/>
          <a:p>
            <a:r>
              <a:rPr lang="en-US" b="1" dirty="0">
                <a:solidFill>
                  <a:srgbClr val="002060"/>
                </a:solidFill>
                <a:latin typeface="Calibri" panose="020F0502020204030204" pitchFamily="34" charset="0"/>
              </a:rPr>
              <a:t>Records Needed for Use Tax</a:t>
            </a:r>
          </a:p>
        </p:txBody>
      </p:sp>
      <p:sp>
        <p:nvSpPr>
          <p:cNvPr id="3" name="Content Placeholder 2"/>
          <p:cNvSpPr>
            <a:spLocks noGrp="1"/>
          </p:cNvSpPr>
          <p:nvPr>
            <p:ph sz="half" idx="1"/>
          </p:nvPr>
        </p:nvSpPr>
        <p:spPr>
          <a:xfrm>
            <a:off x="684211" y="685800"/>
            <a:ext cx="4937655" cy="4648200"/>
          </a:xfrm>
        </p:spPr>
        <p:txBody>
          <a:bodyPr>
            <a:normAutofit/>
          </a:bodyPr>
          <a:lstStyle/>
          <a:p>
            <a:r>
              <a:rPr lang="en-US" sz="2800" dirty="0">
                <a:solidFill>
                  <a:schemeClr val="tx1"/>
                </a:solidFill>
                <a:latin typeface="Calibri" panose="020F0502020204030204" pitchFamily="34" charset="0"/>
              </a:rPr>
              <a:t>Chart of Accounts</a:t>
            </a:r>
          </a:p>
          <a:p>
            <a:pPr lvl="1"/>
            <a:r>
              <a:rPr lang="en-US" sz="2800" dirty="0">
                <a:solidFill>
                  <a:schemeClr val="tx1"/>
                </a:solidFill>
                <a:latin typeface="Calibri" panose="020F0502020204030204" pitchFamily="34" charset="0"/>
              </a:rPr>
              <a:t>General Ledger</a:t>
            </a:r>
          </a:p>
          <a:p>
            <a:r>
              <a:rPr lang="en-US" sz="2800" dirty="0">
                <a:solidFill>
                  <a:schemeClr val="tx1"/>
                </a:solidFill>
                <a:latin typeface="Calibri" panose="020F0502020204030204" pitchFamily="34" charset="0"/>
              </a:rPr>
              <a:t>Credit Card Statements</a:t>
            </a:r>
          </a:p>
          <a:p>
            <a:r>
              <a:rPr lang="en-US" sz="2800" dirty="0">
                <a:solidFill>
                  <a:schemeClr val="tx1"/>
                </a:solidFill>
                <a:latin typeface="Calibri" panose="020F0502020204030204" pitchFamily="34" charset="0"/>
              </a:rPr>
              <a:t>Bank Statements</a:t>
            </a:r>
          </a:p>
          <a:p>
            <a:r>
              <a:rPr lang="en-US" sz="2800" dirty="0">
                <a:solidFill>
                  <a:schemeClr val="tx1"/>
                </a:solidFill>
                <a:latin typeface="Calibri" panose="020F0502020204030204" pitchFamily="34" charset="0"/>
              </a:rPr>
              <a:t>Fixed Asset Schedule</a:t>
            </a:r>
          </a:p>
          <a:p>
            <a:r>
              <a:rPr lang="en-US" sz="2800" dirty="0">
                <a:solidFill>
                  <a:schemeClr val="tx1"/>
                </a:solidFill>
                <a:latin typeface="Calibri" panose="020F0502020204030204" pitchFamily="34" charset="0"/>
              </a:rPr>
              <a:t>Corresponding Purchase Invoices</a:t>
            </a:r>
          </a:p>
          <a:p>
            <a:r>
              <a:rPr lang="en-US" sz="2800" dirty="0">
                <a:solidFill>
                  <a:schemeClr val="tx1"/>
                </a:solidFill>
                <a:latin typeface="Calibri" panose="020F0502020204030204" pitchFamily="34" charset="0"/>
              </a:rPr>
              <a:t>Contracts</a:t>
            </a:r>
          </a:p>
        </p:txBody>
      </p:sp>
      <p:sp>
        <p:nvSpPr>
          <p:cNvPr id="4" name="Content Placeholder 3"/>
          <p:cNvSpPr>
            <a:spLocks noGrp="1"/>
          </p:cNvSpPr>
          <p:nvPr>
            <p:ph sz="half" idx="2"/>
          </p:nvPr>
        </p:nvSpPr>
        <p:spPr/>
        <p:txBody>
          <a:bodyPr>
            <a:normAutofit/>
          </a:bodyPr>
          <a:lstStyle/>
          <a:p>
            <a:r>
              <a:rPr lang="en-US" sz="2800" dirty="0">
                <a:solidFill>
                  <a:schemeClr val="tx1"/>
                </a:solidFill>
                <a:latin typeface="Calibri" panose="020F0502020204030204" pitchFamily="34" charset="0"/>
              </a:rPr>
              <a:t>Verifying sales tax was paid on all purchases for use within the business</a:t>
            </a:r>
          </a:p>
          <a:p>
            <a:r>
              <a:rPr lang="en-US" sz="2800" dirty="0">
                <a:solidFill>
                  <a:schemeClr val="tx1"/>
                </a:solidFill>
                <a:latin typeface="Calibri" panose="020F0502020204030204" pitchFamily="34" charset="0"/>
              </a:rPr>
              <a:t>If sales tax was not charged verifying use tax was reported properly</a:t>
            </a:r>
          </a:p>
        </p:txBody>
      </p:sp>
    </p:spTree>
    <p:extLst>
      <p:ext uri="{BB962C8B-B14F-4D97-AF65-F5344CB8AC3E}">
        <p14:creationId xmlns:p14="http://schemas.microsoft.com/office/powerpoint/2010/main" val="3673142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5576656"/>
            <a:ext cx="5980007" cy="1051560"/>
          </a:xfrm>
        </p:spPr>
        <p:txBody>
          <a:bodyPr>
            <a:normAutofit/>
          </a:bodyPr>
          <a:lstStyle/>
          <a:p>
            <a:r>
              <a:rPr lang="en-US" sz="3200" b="1" dirty="0">
                <a:solidFill>
                  <a:srgbClr val="002060"/>
                </a:solidFill>
                <a:latin typeface="Calibri" panose="020F0502020204030204" pitchFamily="34" charset="0"/>
              </a:rPr>
              <a:t>Records Needed for (MBT)</a:t>
            </a:r>
          </a:p>
        </p:txBody>
      </p:sp>
      <p:sp>
        <p:nvSpPr>
          <p:cNvPr id="3" name="Content Placeholder 2"/>
          <p:cNvSpPr>
            <a:spLocks noGrp="1"/>
          </p:cNvSpPr>
          <p:nvPr>
            <p:ph sz="half" idx="1"/>
          </p:nvPr>
        </p:nvSpPr>
        <p:spPr>
          <a:xfrm>
            <a:off x="684211" y="457200"/>
            <a:ext cx="5123922" cy="5257800"/>
          </a:xfrm>
        </p:spPr>
        <p:txBody>
          <a:bodyPr>
            <a:normAutofit/>
          </a:bodyPr>
          <a:lstStyle/>
          <a:p>
            <a:r>
              <a:rPr lang="en-US" sz="2800" dirty="0">
                <a:solidFill>
                  <a:schemeClr val="tx1"/>
                </a:solidFill>
                <a:latin typeface="Calibri" panose="020F0502020204030204" pitchFamily="34" charset="0"/>
              </a:rPr>
              <a:t>Modified Business Tax (MBT) Returns</a:t>
            </a:r>
          </a:p>
          <a:p>
            <a:pPr lvl="1"/>
            <a:r>
              <a:rPr lang="en-US" sz="2800" dirty="0">
                <a:solidFill>
                  <a:schemeClr val="tx1"/>
                </a:solidFill>
                <a:latin typeface="Calibri" panose="020F0502020204030204" pitchFamily="34" charset="0"/>
              </a:rPr>
              <a:t>Supporting Documents</a:t>
            </a:r>
          </a:p>
          <a:p>
            <a:r>
              <a:rPr lang="en-US" sz="2800" dirty="0">
                <a:solidFill>
                  <a:schemeClr val="tx1"/>
                </a:solidFill>
                <a:latin typeface="Calibri" panose="020F0502020204030204" pitchFamily="34" charset="0"/>
              </a:rPr>
              <a:t>Employment Security Division NV UI wage reports for unemployment Insurance</a:t>
            </a:r>
          </a:p>
          <a:p>
            <a:r>
              <a:rPr lang="en-US" sz="2800" dirty="0">
                <a:solidFill>
                  <a:schemeClr val="tx1"/>
                </a:solidFill>
                <a:latin typeface="Calibri" panose="020F0502020204030204" pitchFamily="34" charset="0"/>
              </a:rPr>
              <a:t>Health Insurance Invoices </a:t>
            </a:r>
          </a:p>
          <a:p>
            <a:pPr lvl="1"/>
            <a:r>
              <a:rPr lang="en-US" sz="2800" dirty="0">
                <a:solidFill>
                  <a:schemeClr val="tx1"/>
                </a:solidFill>
                <a:latin typeface="Calibri" panose="020F0502020204030204" pitchFamily="34" charset="0"/>
              </a:rPr>
              <a:t>Paid by the company</a:t>
            </a:r>
          </a:p>
          <a:p>
            <a:r>
              <a:rPr lang="en-US" sz="2800" dirty="0">
                <a:solidFill>
                  <a:schemeClr val="tx1"/>
                </a:solidFill>
                <a:latin typeface="Calibri" panose="020F0502020204030204" pitchFamily="34" charset="0"/>
              </a:rPr>
              <a:t>Health Insurance paid by the employees (not </a:t>
            </a:r>
            <a:r>
              <a:rPr lang="en-US" sz="2800" dirty="0" err="1">
                <a:solidFill>
                  <a:schemeClr val="tx1"/>
                </a:solidFill>
                <a:latin typeface="Calibri" panose="020F0502020204030204" pitchFamily="34" charset="0"/>
              </a:rPr>
              <a:t>deductable</a:t>
            </a:r>
            <a:r>
              <a:rPr lang="en-US" sz="2800" dirty="0">
                <a:solidFill>
                  <a:schemeClr val="tx1"/>
                </a:solidFill>
                <a:latin typeface="Calibri" panose="020F0502020204030204" pitchFamily="34" charset="0"/>
              </a:rPr>
              <a:t>)</a:t>
            </a:r>
          </a:p>
          <a:p>
            <a:endParaRPr lang="en-US" dirty="0"/>
          </a:p>
        </p:txBody>
      </p:sp>
      <p:sp>
        <p:nvSpPr>
          <p:cNvPr id="4" name="Content Placeholder 3"/>
          <p:cNvSpPr>
            <a:spLocks noGrp="1"/>
          </p:cNvSpPr>
          <p:nvPr>
            <p:ph sz="half" idx="2"/>
          </p:nvPr>
        </p:nvSpPr>
        <p:spPr>
          <a:xfrm>
            <a:off x="5943600" y="75039"/>
            <a:ext cx="4934479" cy="4890855"/>
          </a:xfrm>
        </p:spPr>
        <p:txBody>
          <a:bodyPr>
            <a:noAutofit/>
          </a:bodyPr>
          <a:lstStyle/>
          <a:p>
            <a:r>
              <a:rPr lang="en-US" sz="2800" dirty="0">
                <a:solidFill>
                  <a:schemeClr val="tx1"/>
                </a:solidFill>
                <a:latin typeface="Calibri" panose="020F0502020204030204" pitchFamily="34" charset="0"/>
              </a:rPr>
              <a:t>Verifying correct wages were reported </a:t>
            </a:r>
          </a:p>
          <a:p>
            <a:pPr lvl="1"/>
            <a:r>
              <a:rPr lang="en-US" sz="2800" dirty="0">
                <a:solidFill>
                  <a:schemeClr val="tx1"/>
                </a:solidFill>
                <a:latin typeface="Calibri" panose="020F0502020204030204" pitchFamily="34" charset="0"/>
              </a:rPr>
              <a:t>Line 3 of ESD to Line 1 of MBT</a:t>
            </a:r>
          </a:p>
          <a:p>
            <a:r>
              <a:rPr lang="en-US" sz="2800" dirty="0">
                <a:solidFill>
                  <a:schemeClr val="tx1"/>
                </a:solidFill>
                <a:latin typeface="Calibri" panose="020F0502020204030204" pitchFamily="34" charset="0"/>
              </a:rPr>
              <a:t>Verifying proper health insurance was claimed</a:t>
            </a:r>
          </a:p>
          <a:p>
            <a:pPr lvl="1"/>
            <a:r>
              <a:rPr lang="en-US" sz="2800" dirty="0">
                <a:solidFill>
                  <a:schemeClr val="tx1"/>
                </a:solidFill>
                <a:latin typeface="Calibri" panose="020F0502020204030204" pitchFamily="34" charset="0"/>
              </a:rPr>
              <a:t>Amount paid by the company less the amount paid by the employee</a:t>
            </a:r>
          </a:p>
        </p:txBody>
      </p:sp>
    </p:spTree>
    <p:extLst>
      <p:ext uri="{BB962C8B-B14F-4D97-AF65-F5344CB8AC3E}">
        <p14:creationId xmlns:p14="http://schemas.microsoft.com/office/powerpoint/2010/main" val="82564530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944</TotalTime>
  <Words>982</Words>
  <Application>Microsoft Office PowerPoint</Application>
  <PresentationFormat>Widescreen</PresentationFormat>
  <Paragraphs>168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Century Gothic</vt:lpstr>
      <vt:lpstr>Wingdings 3</vt:lpstr>
      <vt:lpstr>Slice</vt:lpstr>
      <vt:lpstr>Nevada Department of Taxation – Compliance Division</vt:lpstr>
      <vt:lpstr>Audit Section</vt:lpstr>
      <vt:lpstr>Why Are You Getting The Phone Call?</vt:lpstr>
      <vt:lpstr>What Taxes Does the Department Audit?</vt:lpstr>
      <vt:lpstr>What Time Period Are We Auditing?</vt:lpstr>
      <vt:lpstr>Auditor Contact</vt:lpstr>
      <vt:lpstr>Records Needed for Sales Tax</vt:lpstr>
      <vt:lpstr>Records Needed for Use Tax</vt:lpstr>
      <vt:lpstr>Records Needed for (MBT)</vt:lpstr>
      <vt:lpstr>If Your Company Has Other Taxes</vt:lpstr>
      <vt:lpstr>How Long Will The Audit Take?</vt:lpstr>
      <vt:lpstr>How Many Documents Will the Auditor Need?</vt:lpstr>
      <vt:lpstr>Audit Documents</vt:lpstr>
      <vt:lpstr>What To Do When You Receive The Audit Packet In The Mail?</vt:lpstr>
      <vt:lpstr>Rights After Redetermination</vt:lpstr>
      <vt:lpstr>Rights After Hearing </vt:lpstr>
      <vt:lpstr>Reminder</vt:lpstr>
      <vt:lpstr>Department Of Taxation Contact Information</vt:lpstr>
    </vt:vector>
  </TitlesOfParts>
  <Company>Taxation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Nevada Department of Taxation</dc:title>
  <dc:creator>Samantha Turner</dc:creator>
  <cp:lastModifiedBy>Jason O'Brien</cp:lastModifiedBy>
  <cp:revision>48</cp:revision>
  <dcterms:created xsi:type="dcterms:W3CDTF">2017-10-23T15:55:43Z</dcterms:created>
  <dcterms:modified xsi:type="dcterms:W3CDTF">2023-12-18T22:12:23Z</dcterms:modified>
</cp:coreProperties>
</file>