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8" r:id="rId1"/>
  </p:sldMasterIdLst>
  <p:notesMasterIdLst>
    <p:notesMasterId r:id="rId55"/>
  </p:notesMasterIdLst>
  <p:handoutMasterIdLst>
    <p:handoutMasterId r:id="rId56"/>
  </p:handoutMasterIdLst>
  <p:sldIdLst>
    <p:sldId id="256" r:id="rId2"/>
    <p:sldId id="288" r:id="rId3"/>
    <p:sldId id="332" r:id="rId4"/>
    <p:sldId id="295" r:id="rId5"/>
    <p:sldId id="297" r:id="rId6"/>
    <p:sldId id="298" r:id="rId7"/>
    <p:sldId id="286" r:id="rId8"/>
    <p:sldId id="343" r:id="rId9"/>
    <p:sldId id="336" r:id="rId10"/>
    <p:sldId id="276" r:id="rId11"/>
    <p:sldId id="278" r:id="rId12"/>
    <p:sldId id="281" r:id="rId13"/>
    <p:sldId id="285" r:id="rId14"/>
    <p:sldId id="344" r:id="rId15"/>
    <p:sldId id="345" r:id="rId16"/>
    <p:sldId id="346" r:id="rId17"/>
    <p:sldId id="334" r:id="rId18"/>
    <p:sldId id="347" r:id="rId19"/>
    <p:sldId id="348" r:id="rId20"/>
    <p:sldId id="299" r:id="rId21"/>
    <p:sldId id="349" r:id="rId22"/>
    <p:sldId id="350" r:id="rId23"/>
    <p:sldId id="325" r:id="rId24"/>
    <p:sldId id="351" r:id="rId25"/>
    <p:sldId id="352" r:id="rId26"/>
    <p:sldId id="353" r:id="rId27"/>
    <p:sldId id="317" r:id="rId28"/>
    <p:sldId id="321" r:id="rId29"/>
    <p:sldId id="318" r:id="rId30"/>
    <p:sldId id="319" r:id="rId31"/>
    <p:sldId id="320" r:id="rId32"/>
    <p:sldId id="324" r:id="rId33"/>
    <p:sldId id="290" r:id="rId34"/>
    <p:sldId id="355" r:id="rId35"/>
    <p:sldId id="356" r:id="rId36"/>
    <p:sldId id="259" r:id="rId37"/>
    <p:sldId id="357" r:id="rId38"/>
    <p:sldId id="260" r:id="rId39"/>
    <p:sldId id="335" r:id="rId40"/>
    <p:sldId id="294" r:id="rId41"/>
    <p:sldId id="358" r:id="rId42"/>
    <p:sldId id="337" r:id="rId43"/>
    <p:sldId id="323" r:id="rId44"/>
    <p:sldId id="360" r:id="rId45"/>
    <p:sldId id="361" r:id="rId46"/>
    <p:sldId id="309" r:id="rId47"/>
    <p:sldId id="330" r:id="rId48"/>
    <p:sldId id="311" r:id="rId49"/>
    <p:sldId id="362" r:id="rId50"/>
    <p:sldId id="339" r:id="rId51"/>
    <p:sldId id="338" r:id="rId52"/>
    <p:sldId id="340" r:id="rId53"/>
    <p:sldId id="341" r:id="rId54"/>
  </p:sldIdLst>
  <p:sldSz cx="9144000" cy="6858000" type="screen4x3"/>
  <p:notesSz cx="6858000" cy="9236075"/>
  <p:defaultTextStyle>
    <a:defPPr>
      <a:defRPr lang="en-US"/>
    </a:defPPr>
    <a:lvl1pPr algn="l" rtl="0" fontAlgn="base">
      <a:spcBef>
        <a:spcPct val="0"/>
      </a:spcBef>
      <a:spcAft>
        <a:spcPct val="0"/>
      </a:spcAft>
      <a:defRPr kern="1200">
        <a:solidFill>
          <a:schemeClr val="tx1"/>
        </a:solidFill>
        <a:latin typeface="Cambria" pitchFamily="18" charset="0"/>
        <a:ea typeface="+mn-ea"/>
        <a:cs typeface="Arial" charset="0"/>
      </a:defRPr>
    </a:lvl1pPr>
    <a:lvl2pPr marL="457200" algn="l" rtl="0" fontAlgn="base">
      <a:spcBef>
        <a:spcPct val="0"/>
      </a:spcBef>
      <a:spcAft>
        <a:spcPct val="0"/>
      </a:spcAft>
      <a:defRPr kern="1200">
        <a:solidFill>
          <a:schemeClr val="tx1"/>
        </a:solidFill>
        <a:latin typeface="Cambria" pitchFamily="18" charset="0"/>
        <a:ea typeface="+mn-ea"/>
        <a:cs typeface="Arial" charset="0"/>
      </a:defRPr>
    </a:lvl2pPr>
    <a:lvl3pPr marL="914400" algn="l" rtl="0" fontAlgn="base">
      <a:spcBef>
        <a:spcPct val="0"/>
      </a:spcBef>
      <a:spcAft>
        <a:spcPct val="0"/>
      </a:spcAft>
      <a:defRPr kern="1200">
        <a:solidFill>
          <a:schemeClr val="tx1"/>
        </a:solidFill>
        <a:latin typeface="Cambria" pitchFamily="18" charset="0"/>
        <a:ea typeface="+mn-ea"/>
        <a:cs typeface="Arial" charset="0"/>
      </a:defRPr>
    </a:lvl3pPr>
    <a:lvl4pPr marL="1371600" algn="l" rtl="0" fontAlgn="base">
      <a:spcBef>
        <a:spcPct val="0"/>
      </a:spcBef>
      <a:spcAft>
        <a:spcPct val="0"/>
      </a:spcAft>
      <a:defRPr kern="1200">
        <a:solidFill>
          <a:schemeClr val="tx1"/>
        </a:solidFill>
        <a:latin typeface="Cambria" pitchFamily="18" charset="0"/>
        <a:ea typeface="+mn-ea"/>
        <a:cs typeface="Arial" charset="0"/>
      </a:defRPr>
    </a:lvl4pPr>
    <a:lvl5pPr marL="1828800" algn="l" rtl="0" fontAlgn="base">
      <a:spcBef>
        <a:spcPct val="0"/>
      </a:spcBef>
      <a:spcAft>
        <a:spcPct val="0"/>
      </a:spcAft>
      <a:defRPr kern="1200">
        <a:solidFill>
          <a:schemeClr val="tx1"/>
        </a:solidFill>
        <a:latin typeface="Cambria" pitchFamily="18" charset="0"/>
        <a:ea typeface="+mn-ea"/>
        <a:cs typeface="Arial" charset="0"/>
      </a:defRPr>
    </a:lvl5pPr>
    <a:lvl6pPr marL="2286000" algn="l" defTabSz="914400" rtl="0" eaLnBrk="1" latinLnBrk="0" hangingPunct="1">
      <a:defRPr kern="1200">
        <a:solidFill>
          <a:schemeClr val="tx1"/>
        </a:solidFill>
        <a:latin typeface="Cambria" pitchFamily="18" charset="0"/>
        <a:ea typeface="+mn-ea"/>
        <a:cs typeface="Arial" charset="0"/>
      </a:defRPr>
    </a:lvl6pPr>
    <a:lvl7pPr marL="2743200" algn="l" defTabSz="914400" rtl="0" eaLnBrk="1" latinLnBrk="0" hangingPunct="1">
      <a:defRPr kern="1200">
        <a:solidFill>
          <a:schemeClr val="tx1"/>
        </a:solidFill>
        <a:latin typeface="Cambria" pitchFamily="18" charset="0"/>
        <a:ea typeface="+mn-ea"/>
        <a:cs typeface="Arial" charset="0"/>
      </a:defRPr>
    </a:lvl7pPr>
    <a:lvl8pPr marL="3200400" algn="l" defTabSz="914400" rtl="0" eaLnBrk="1" latinLnBrk="0" hangingPunct="1">
      <a:defRPr kern="1200">
        <a:solidFill>
          <a:schemeClr val="tx1"/>
        </a:solidFill>
        <a:latin typeface="Cambria" pitchFamily="18" charset="0"/>
        <a:ea typeface="+mn-ea"/>
        <a:cs typeface="Arial" charset="0"/>
      </a:defRPr>
    </a:lvl8pPr>
    <a:lvl9pPr marL="3657600" algn="l" defTabSz="914400" rtl="0" eaLnBrk="1" latinLnBrk="0" hangingPunct="1">
      <a:defRPr kern="1200">
        <a:solidFill>
          <a:schemeClr val="tx1"/>
        </a:solidFill>
        <a:latin typeface="Cambria"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autoAdjust="0"/>
    <p:restoredTop sz="94640" autoAdjust="0"/>
  </p:normalViewPr>
  <p:slideViewPr>
    <p:cSldViewPr>
      <p:cViewPr>
        <p:scale>
          <a:sx n="110" d="100"/>
          <a:sy n="110" d="100"/>
        </p:scale>
        <p:origin x="-123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6796046-87C9-45AA-845A-C9C7ED9917A4}" type="datetimeFigureOut">
              <a:rPr lang="en-US"/>
              <a:pPr>
                <a:defRPr/>
              </a:pPr>
              <a:t>1/12/2018</a:t>
            </a:fld>
            <a:endParaRPr lang="en-US"/>
          </a:p>
        </p:txBody>
      </p:sp>
      <p:sp>
        <p:nvSpPr>
          <p:cNvPr id="4" name="Footer Placeholder 3"/>
          <p:cNvSpPr>
            <a:spLocks noGrp="1"/>
          </p:cNvSpPr>
          <p:nvPr>
            <p:ph type="ftr" sz="quarter" idx="2"/>
          </p:nvPr>
        </p:nvSpPr>
        <p:spPr>
          <a:xfrm>
            <a:off x="0" y="8772525"/>
            <a:ext cx="2971800" cy="461963"/>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772525"/>
            <a:ext cx="2971800" cy="461963"/>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AE0448E-17C3-4B77-939D-7497E264C8CD}" type="slidenum">
              <a:rPr lang="en-US"/>
              <a:pPr>
                <a:defRPr/>
              </a:pPr>
              <a:t>‹#›</a:t>
            </a:fld>
            <a:endParaRPr lang="en-US"/>
          </a:p>
        </p:txBody>
      </p:sp>
    </p:spTree>
    <p:extLst>
      <p:ext uri="{BB962C8B-B14F-4D97-AF65-F5344CB8AC3E}">
        <p14:creationId xmlns:p14="http://schemas.microsoft.com/office/powerpoint/2010/main" val="85453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196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C8C4380-15F3-431D-BA21-623E15EB7259}" type="datetimeFigureOut">
              <a:rPr lang="en-US"/>
              <a:pPr>
                <a:defRPr/>
              </a:pPr>
              <a:t>1/12/2018</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87850"/>
            <a:ext cx="5486400" cy="415607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525"/>
            <a:ext cx="2971800" cy="461963"/>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772525"/>
            <a:ext cx="2971800" cy="461963"/>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6BB1CEA-FF10-4A3A-9175-BB38A538FB52}" type="slidenum">
              <a:rPr lang="en-US"/>
              <a:pPr>
                <a:defRPr/>
              </a:pPr>
              <a:t>‹#›</a:t>
            </a:fld>
            <a:endParaRPr lang="en-US"/>
          </a:p>
        </p:txBody>
      </p:sp>
    </p:spTree>
    <p:extLst>
      <p:ext uri="{BB962C8B-B14F-4D97-AF65-F5344CB8AC3E}">
        <p14:creationId xmlns:p14="http://schemas.microsoft.com/office/powerpoint/2010/main" val="13670882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34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5D0F4304-A827-4454-84EA-78DCA70F2AFC}" type="slidenum">
              <a:rPr lang="en-US" smtClean="0">
                <a:latin typeface="Arial" pitchFamily="34" charset="0"/>
              </a:rPr>
              <a:pPr fontAlgn="base">
                <a:spcBef>
                  <a:spcPct val="0"/>
                </a:spcBef>
                <a:spcAft>
                  <a:spcPct val="0"/>
                </a:spcAft>
                <a:defRPr/>
              </a:pPr>
              <a:t>2</a:t>
            </a:fld>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57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EC3F25E0-C87C-4DFC-AF2B-6F841C6624BD}" type="slidenum">
              <a:rPr lang="en-US" smtClean="0">
                <a:latin typeface="Arial" pitchFamily="34" charset="0"/>
              </a:rPr>
              <a:pPr fontAlgn="base">
                <a:spcBef>
                  <a:spcPct val="0"/>
                </a:spcBef>
                <a:spcAft>
                  <a:spcPct val="0"/>
                </a:spcAft>
                <a:defRPr/>
              </a:pPr>
              <a:t>52</a:t>
            </a:fld>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CA110144-F6F6-4948-9293-8D2209CBA789}" type="slidenum">
              <a:rPr lang="en-US" smtClean="0">
                <a:latin typeface="Arial" pitchFamily="34" charset="0"/>
              </a:rPr>
              <a:pPr fontAlgn="base">
                <a:spcBef>
                  <a:spcPct val="0"/>
                </a:spcBef>
                <a:spcAft>
                  <a:spcPct val="0"/>
                </a:spcAft>
                <a:defRPr/>
              </a:pPr>
              <a:t>3</a:t>
            </a:fld>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65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9B15D31B-3CE0-4CCA-A7E0-42FABB06CB89}" type="slidenum">
              <a:rPr lang="en-US" smtClean="0">
                <a:latin typeface="Arial" pitchFamily="34" charset="0"/>
              </a:rPr>
              <a:pPr fontAlgn="base">
                <a:spcBef>
                  <a:spcPct val="0"/>
                </a:spcBef>
                <a:spcAft>
                  <a:spcPct val="0"/>
                </a:spcAft>
                <a:defRPr/>
              </a:pPr>
              <a:t>6</a:t>
            </a:fld>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70450160-9457-477A-9206-47A0185D2117}" type="slidenum">
              <a:rPr lang="en-US" smtClean="0">
                <a:latin typeface="Arial" pitchFamily="34" charset="0"/>
              </a:rPr>
              <a:pPr fontAlgn="base">
                <a:spcBef>
                  <a:spcPct val="0"/>
                </a:spcBef>
                <a:spcAft>
                  <a:spcPct val="0"/>
                </a:spcAft>
                <a:defRPr/>
              </a:pPr>
              <a:t>17</a:t>
            </a:fld>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96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9769CAB5-AA67-4377-AC50-825A95581491}" type="slidenum">
              <a:rPr lang="en-US" smtClean="0">
                <a:latin typeface="Arial" pitchFamily="34" charset="0"/>
              </a:rPr>
              <a:pPr fontAlgn="base">
                <a:spcBef>
                  <a:spcPct val="0"/>
                </a:spcBef>
                <a:spcAft>
                  <a:spcPct val="0"/>
                </a:spcAft>
                <a:defRPr/>
              </a:pPr>
              <a:t>33</a:t>
            </a:fld>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06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9296EB67-06D4-41C2-8FAF-C49350281C43}" type="slidenum">
              <a:rPr lang="en-US" smtClean="0">
                <a:latin typeface="Arial" pitchFamily="34" charset="0"/>
              </a:rPr>
              <a:pPr fontAlgn="base">
                <a:spcBef>
                  <a:spcPct val="0"/>
                </a:spcBef>
                <a:spcAft>
                  <a:spcPct val="0"/>
                </a:spcAft>
                <a:defRPr/>
              </a:pPr>
              <a:t>39</a:t>
            </a:fld>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27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97CB9EC5-889F-47EF-BF28-A941B968F3F7}" type="slidenum">
              <a:rPr lang="en-US" smtClean="0">
                <a:latin typeface="Arial" pitchFamily="34" charset="0"/>
              </a:rPr>
              <a:pPr fontAlgn="base">
                <a:spcBef>
                  <a:spcPct val="0"/>
                </a:spcBef>
                <a:spcAft>
                  <a:spcPct val="0"/>
                </a:spcAft>
                <a:defRPr/>
              </a:pPr>
              <a:t>42</a:t>
            </a:fld>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37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D20D3238-2C15-4356-8FDD-7E5C7E98E8E3}" type="slidenum">
              <a:rPr lang="en-US" smtClean="0">
                <a:latin typeface="Arial" pitchFamily="34" charset="0"/>
              </a:rPr>
              <a:pPr fontAlgn="base">
                <a:spcBef>
                  <a:spcPct val="0"/>
                </a:spcBef>
                <a:spcAft>
                  <a:spcPct val="0"/>
                </a:spcAft>
                <a:defRPr/>
              </a:pPr>
              <a:t>50</a:t>
            </a:fld>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47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31FAB93-8745-469B-8B48-110597CB5365}" type="slidenum">
              <a:rPr lang="en-US" smtClean="0">
                <a:latin typeface="Arial" pitchFamily="34" charset="0"/>
              </a:rPr>
              <a:pPr fontAlgn="base">
                <a:spcBef>
                  <a:spcPct val="0"/>
                </a:spcBef>
                <a:spcAft>
                  <a:spcPct val="0"/>
                </a:spcAft>
                <a:defRPr/>
              </a:pPr>
              <a:t>51</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F8B0F79B-7795-4F9A-A23C-13E02E2EF2CD}" type="datetimeFigureOut">
              <a:rPr lang="en-US"/>
              <a:pPr>
                <a:defRPr/>
              </a:pPr>
              <a:t>1/12/2018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B819BF5-304E-4509-8713-6DE552A79977}" type="slidenum">
              <a:rPr lang="en-US"/>
              <a:pPr>
                <a:defRPr/>
              </a:pPr>
              <a:t>‹#›</a:t>
            </a:fld>
            <a:endParaRPr lang="en-US"/>
          </a:p>
        </p:txBody>
      </p:sp>
    </p:spTree>
    <p:extLst>
      <p:ext uri="{BB962C8B-B14F-4D97-AF65-F5344CB8AC3E}">
        <p14:creationId xmlns:p14="http://schemas.microsoft.com/office/powerpoint/2010/main" val="2684504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B73045E-11E9-40FE-B763-B826050A4E92}" type="datetimeFigureOut">
              <a:rPr lang="en-US"/>
              <a:pPr>
                <a:defRPr/>
              </a:pPr>
              <a:t>1/12/2018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B10181-62CC-4E9B-A65D-825413A7F2FC}" type="slidenum">
              <a:rPr lang="en-US"/>
              <a:pPr>
                <a:defRPr/>
              </a:pPr>
              <a:t>‹#›</a:t>
            </a:fld>
            <a:endParaRPr lang="en-US"/>
          </a:p>
        </p:txBody>
      </p:sp>
    </p:spTree>
    <p:extLst>
      <p:ext uri="{BB962C8B-B14F-4D97-AF65-F5344CB8AC3E}">
        <p14:creationId xmlns:p14="http://schemas.microsoft.com/office/powerpoint/2010/main" val="174793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347082F-5EAD-484E-90D9-14012CEA1D52}" type="datetimeFigureOut">
              <a:rPr lang="en-US"/>
              <a:pPr>
                <a:defRPr/>
              </a:pPr>
              <a:t>1/12/2018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9F3A67-A8EF-4AAA-8150-80D013F540CA}" type="slidenum">
              <a:rPr lang="en-US"/>
              <a:pPr>
                <a:defRPr/>
              </a:pPr>
              <a:t>‹#›</a:t>
            </a:fld>
            <a:endParaRPr lang="en-US"/>
          </a:p>
        </p:txBody>
      </p:sp>
    </p:spTree>
    <p:extLst>
      <p:ext uri="{BB962C8B-B14F-4D97-AF65-F5344CB8AC3E}">
        <p14:creationId xmlns:p14="http://schemas.microsoft.com/office/powerpoint/2010/main" val="698493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AD4BB741-4EA6-4861-B40A-014D94D20679}" type="slidenum">
              <a:rPr lang="en-US"/>
              <a:pPr>
                <a:defRPr/>
              </a:pPr>
              <a:t>‹#›</a:t>
            </a:fld>
            <a:endParaRPr lang="en-US"/>
          </a:p>
        </p:txBody>
      </p:sp>
    </p:spTree>
    <p:extLst>
      <p:ext uri="{BB962C8B-B14F-4D97-AF65-F5344CB8AC3E}">
        <p14:creationId xmlns:p14="http://schemas.microsoft.com/office/powerpoint/2010/main" val="149093040"/>
      </p:ext>
    </p:extLst>
  </p:cSld>
  <p:clrMapOvr>
    <a:masterClrMapping/>
  </p:clrMapOvr>
  <p:transition spd="slow">
    <p:comb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C84C82AA-475B-4F71-AA94-B51C5A6197E7}" type="slidenum">
              <a:rPr lang="en-US"/>
              <a:pPr>
                <a:defRPr/>
              </a:pPr>
              <a:t>‹#›</a:t>
            </a:fld>
            <a:endParaRPr lang="en-US"/>
          </a:p>
        </p:txBody>
      </p:sp>
    </p:spTree>
    <p:extLst>
      <p:ext uri="{BB962C8B-B14F-4D97-AF65-F5344CB8AC3E}">
        <p14:creationId xmlns:p14="http://schemas.microsoft.com/office/powerpoint/2010/main" val="3042247362"/>
      </p:ext>
    </p:extLst>
  </p:cSld>
  <p:clrMapOvr>
    <a:masterClrMapping/>
  </p:clrMapOvr>
  <p:transition spd="slow">
    <p:comb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C80D63-2D59-45F2-9AF2-1DFCA09EE29C}" type="datetimeFigureOut">
              <a:rPr lang="en-US"/>
              <a:pPr>
                <a:defRPr/>
              </a:pPr>
              <a:t>1/12/2018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488802-0FAC-4A95-940F-AAB046D28D6E}" type="slidenum">
              <a:rPr lang="en-US"/>
              <a:pPr>
                <a:defRPr/>
              </a:pPr>
              <a:t>‹#›</a:t>
            </a:fld>
            <a:endParaRPr lang="en-US"/>
          </a:p>
        </p:txBody>
      </p:sp>
    </p:spTree>
    <p:extLst>
      <p:ext uri="{BB962C8B-B14F-4D97-AF65-F5344CB8AC3E}">
        <p14:creationId xmlns:p14="http://schemas.microsoft.com/office/powerpoint/2010/main" val="1760291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5A6079"/>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BADE049-530C-4501-A5C0-AF9A369778DE}" type="datetimeFigureOut">
              <a:rPr lang="en-US"/>
              <a:pPr>
                <a:defRPr/>
              </a:pPr>
              <a:t>1/12/2018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F44504B-5BFF-4A95-84CC-CF8C3EA99779}" type="slidenum">
              <a:rPr lang="en-US"/>
              <a:pPr>
                <a:defRPr/>
              </a:pPr>
              <a:t>‹#›</a:t>
            </a:fld>
            <a:endParaRPr lang="en-US"/>
          </a:p>
        </p:txBody>
      </p:sp>
    </p:spTree>
    <p:extLst>
      <p:ext uri="{BB962C8B-B14F-4D97-AF65-F5344CB8AC3E}">
        <p14:creationId xmlns:p14="http://schemas.microsoft.com/office/powerpoint/2010/main" val="33208273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5F6F370-F7A3-44CA-8796-450A16181F83}" type="datetimeFigureOut">
              <a:rPr lang="en-US"/>
              <a:pPr>
                <a:defRPr/>
              </a:pPr>
              <a:t>1/12/2018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48CCE1-2FD4-4D1E-ADDC-52CE739F407B}" type="slidenum">
              <a:rPr lang="en-US"/>
              <a:pPr>
                <a:defRPr/>
              </a:pPr>
              <a:t>‹#›</a:t>
            </a:fld>
            <a:endParaRPr lang="en-US"/>
          </a:p>
        </p:txBody>
      </p:sp>
    </p:spTree>
    <p:extLst>
      <p:ext uri="{BB962C8B-B14F-4D97-AF65-F5344CB8AC3E}">
        <p14:creationId xmlns:p14="http://schemas.microsoft.com/office/powerpoint/2010/main" val="1838529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4EC14427-093D-4DE3-94CC-5FBF05298317}" type="datetimeFigureOut">
              <a:rPr lang="en-US"/>
              <a:pPr>
                <a:defRPr/>
              </a:pPr>
              <a:t>1/12/2018</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6435A269-76A0-4156-90C3-E31EA5179DB1}" type="slidenum">
              <a:rPr lang="en-US"/>
              <a:pPr>
                <a:defRPr/>
              </a:pPr>
              <a:t>‹#›</a:t>
            </a:fld>
            <a:endParaRPr lang="en-US"/>
          </a:p>
        </p:txBody>
      </p:sp>
    </p:spTree>
    <p:extLst>
      <p:ext uri="{BB962C8B-B14F-4D97-AF65-F5344CB8AC3E}">
        <p14:creationId xmlns:p14="http://schemas.microsoft.com/office/powerpoint/2010/main" val="80217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BEADBAA-C11F-4D6E-BA5F-F3040DC54B7A}" type="datetimeFigureOut">
              <a:rPr lang="en-US"/>
              <a:pPr>
                <a:defRPr/>
              </a:pPr>
              <a:t>1/12/2018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00A0B9B-4FAD-40B5-909C-A0E0FEDE514D}" type="slidenum">
              <a:rPr lang="en-US"/>
              <a:pPr>
                <a:defRPr/>
              </a:pPr>
              <a:t>‹#›</a:t>
            </a:fld>
            <a:endParaRPr lang="en-US"/>
          </a:p>
        </p:txBody>
      </p:sp>
    </p:spTree>
    <p:extLst>
      <p:ext uri="{BB962C8B-B14F-4D97-AF65-F5344CB8AC3E}">
        <p14:creationId xmlns:p14="http://schemas.microsoft.com/office/powerpoint/2010/main" val="151807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0F775AD-4480-48DF-994A-ACDA4AE3C17C}" type="datetimeFigureOut">
              <a:rPr lang="en-US"/>
              <a:pPr>
                <a:defRPr/>
              </a:pPr>
              <a:t>1/12/2018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8CB77A1-5770-465C-870B-523792A679FB}" type="slidenum">
              <a:rPr lang="en-US"/>
              <a:pPr>
                <a:defRPr/>
              </a:pPr>
              <a:t>‹#›</a:t>
            </a:fld>
            <a:endParaRPr lang="en-US"/>
          </a:p>
        </p:txBody>
      </p:sp>
    </p:spTree>
    <p:extLst>
      <p:ext uri="{BB962C8B-B14F-4D97-AF65-F5344CB8AC3E}">
        <p14:creationId xmlns:p14="http://schemas.microsoft.com/office/powerpoint/2010/main" val="1990985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EB3C8D21-D499-4339-8D32-3AEA11CAE25F}" type="datetimeFigureOut">
              <a:rPr lang="en-US"/>
              <a:pPr>
                <a:defRPr/>
              </a:pPr>
              <a:t>1/12/2018</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98944FD7-3632-4FCA-B8A2-E3E85D525620}" type="slidenum">
              <a:rPr lang="en-US"/>
              <a:pPr>
                <a:defRPr/>
              </a:pPr>
              <a:t>‹#›</a:t>
            </a:fld>
            <a:endParaRPr lang="en-US"/>
          </a:p>
        </p:txBody>
      </p:sp>
    </p:spTree>
    <p:extLst>
      <p:ext uri="{BB962C8B-B14F-4D97-AF65-F5344CB8AC3E}">
        <p14:creationId xmlns:p14="http://schemas.microsoft.com/office/powerpoint/2010/main" val="196780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749283-1240-4E9C-9F75-5CC2126B647A}" type="datetimeFigureOut">
              <a:rPr lang="en-US"/>
              <a:pPr>
                <a:defRPr/>
              </a:pPr>
              <a:t>1/12/2018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93CE32A-4EC9-4E11-A01D-3B4BFABA8D76}" type="slidenum">
              <a:rPr lang="en-US"/>
              <a:pPr>
                <a:defRPr/>
              </a:pPr>
              <a:t>‹#›</a:t>
            </a:fld>
            <a:endParaRPr lang="en-US"/>
          </a:p>
        </p:txBody>
      </p:sp>
    </p:spTree>
    <p:extLst>
      <p:ext uri="{BB962C8B-B14F-4D97-AF65-F5344CB8AC3E}">
        <p14:creationId xmlns:p14="http://schemas.microsoft.com/office/powerpoint/2010/main" val="3565299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DBEC6"/>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smtClean="0">
                <a:solidFill>
                  <a:srgbClr val="FFFFFF"/>
                </a:solidFill>
              </a:defRPr>
            </a:lvl1pPr>
          </a:lstStyle>
          <a:p>
            <a:pPr>
              <a:defRPr/>
            </a:pPr>
            <a:fld id="{4E84365F-9D21-441C-A2E0-8997270932AB}" type="datetimeFigureOut">
              <a:rPr lang="en-US"/>
              <a:pPr>
                <a:defRPr/>
              </a:pPr>
              <a:t>1/12/2018</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smtClean="0">
                <a:solidFill>
                  <a:srgbClr val="FFFFFF"/>
                </a:solidFill>
              </a:defRPr>
            </a:lvl1pPr>
          </a:lstStyle>
          <a:p>
            <a:pPr>
              <a:defRPr/>
            </a:pPr>
            <a:fld id="{AB032741-021B-4C76-915A-5CED9F119B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5" r:id="rId1"/>
    <p:sldLayoutId id="2147484078" r:id="rId2"/>
    <p:sldLayoutId id="2147484086" r:id="rId3"/>
    <p:sldLayoutId id="2147484079" r:id="rId4"/>
    <p:sldLayoutId id="2147484087" r:id="rId5"/>
    <p:sldLayoutId id="2147484080" r:id="rId6"/>
    <p:sldLayoutId id="2147484081" r:id="rId7"/>
    <p:sldLayoutId id="2147484088" r:id="rId8"/>
    <p:sldLayoutId id="2147484082" r:id="rId9"/>
    <p:sldLayoutId id="2147484083" r:id="rId10"/>
    <p:sldLayoutId id="2147484084" r:id="rId11"/>
    <p:sldLayoutId id="2147484089" r:id="rId12"/>
    <p:sldLayoutId id="2147484090" r:id="rId13"/>
  </p:sldLayoutIdLst>
  <p:txStyles>
    <p:titleStyle>
      <a:lvl1pPr algn="l" rtl="0" fontAlgn="base">
        <a:spcBef>
          <a:spcPct val="0"/>
        </a:spcBef>
        <a:spcAft>
          <a:spcPct val="0"/>
        </a:spcAft>
        <a:defRPr sz="4000" kern="1200" spc="-1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hyperlink" Target="https://www.nevadatax.nv.gov/web"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DBEC6"/>
        </a:solidFill>
        <a:effectLst/>
      </p:bgPr>
    </p:bg>
    <p:spTree>
      <p:nvGrpSpPr>
        <p:cNvPr id="1" name=""/>
        <p:cNvGrpSpPr/>
        <p:nvPr/>
      </p:nvGrpSpPr>
      <p:grpSpPr>
        <a:xfrm>
          <a:off x="0" y="0"/>
          <a:ext cx="0" cy="0"/>
          <a:chOff x="0" y="0"/>
          <a:chExt cx="0" cy="0"/>
        </a:xfrm>
      </p:grpSpPr>
      <p:sp>
        <p:nvSpPr>
          <p:cNvPr id="4098" name="Title 1"/>
          <p:cNvSpPr>
            <a:spLocks noGrp="1"/>
          </p:cNvSpPr>
          <p:nvPr>
            <p:ph type="ctrTitle"/>
          </p:nvPr>
        </p:nvSpPr>
        <p:spPr>
          <a:xfrm>
            <a:off x="533400" y="3657600"/>
            <a:ext cx="8610600" cy="990600"/>
          </a:xfrm>
          <a:solidFill>
            <a:schemeClr val="tx2">
              <a:lumMod val="20000"/>
              <a:lumOff val="80000"/>
            </a:schemeClr>
          </a:solidFill>
        </p:spPr>
        <p:txBody>
          <a:bodyPr>
            <a:normAutofit fontScale="90000"/>
          </a:bodyPr>
          <a:lstStyle/>
          <a:p>
            <a:pPr fontAlgn="auto">
              <a:spcAft>
                <a:spcPts val="0"/>
              </a:spcAft>
              <a:defRPr/>
            </a:pPr>
            <a:r>
              <a:rPr lang="en-US" sz="4000" b="1" dirty="0" smtClean="0">
                <a:solidFill>
                  <a:schemeClr val="tx1"/>
                </a:solidFill>
                <a:latin typeface="Calibri" panose="020F0502020204030204" pitchFamily="34" charset="0"/>
              </a:rPr>
              <a:t>Automotive</a:t>
            </a:r>
            <a:r>
              <a:rPr lang="en-US" sz="6000" b="1" dirty="0" smtClean="0">
                <a:solidFill>
                  <a:schemeClr val="tx1"/>
                </a:solidFill>
                <a:latin typeface="Calibri" panose="020F0502020204030204" pitchFamily="34" charset="0"/>
              </a:rPr>
              <a:t> </a:t>
            </a:r>
          </a:p>
        </p:txBody>
      </p:sp>
      <p:pic>
        <p:nvPicPr>
          <p:cNvPr id="8195" name="Picture 5" descr="H:\Audit - Tax Manager\Web PowerPoints\ColorNVseal_bluegra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1165086"/>
            <a:ext cx="1986341" cy="2020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33400" y="457200"/>
            <a:ext cx="7822334" cy="707886"/>
          </a:xfrm>
          <a:prstGeom prst="rect">
            <a:avLst/>
          </a:prstGeom>
          <a:noFill/>
        </p:spPr>
        <p:txBody>
          <a:bodyPr wrap="none" rtlCol="0">
            <a:spAutoFit/>
          </a:bodyPr>
          <a:lstStyle/>
          <a:p>
            <a:r>
              <a:rPr lang="en-US" sz="4000" dirty="0" smtClean="0">
                <a:latin typeface="Calibri" panose="020F0502020204030204" pitchFamily="34" charset="0"/>
              </a:rPr>
              <a:t>NEVADA DEPARTMENT OF TAXATION</a:t>
            </a:r>
            <a:endParaRPr lang="en-US" sz="4000" dirty="0">
              <a:latin typeface="Calibri" panose="020F0502020204030204"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1"/>
          <p:cNvSpPr>
            <a:spLocks noGrp="1"/>
          </p:cNvSpPr>
          <p:nvPr>
            <p:ph type="title"/>
          </p:nvPr>
        </p:nvSpPr>
        <p:spPr>
          <a:xfrm>
            <a:off x="381000" y="457200"/>
            <a:ext cx="8772525" cy="731838"/>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p>
        </p:txBody>
      </p:sp>
      <p:sp>
        <p:nvSpPr>
          <p:cNvPr id="3" name="Content Placeholder 2"/>
          <p:cNvSpPr>
            <a:spLocks noGrp="1"/>
          </p:cNvSpPr>
          <p:nvPr>
            <p:ph idx="1"/>
          </p:nvPr>
        </p:nvSpPr>
        <p:spPr>
          <a:xfrm>
            <a:off x="76200" y="1371600"/>
            <a:ext cx="8839200" cy="5029200"/>
          </a:xfrm>
        </p:spPr>
        <p:txBody>
          <a:bodyPr rtlCol="0">
            <a:normAutofit/>
          </a:bodyPr>
          <a:lstStyle/>
          <a:p>
            <a:pPr marL="457200" indent="0" algn="just" fontAlgn="auto">
              <a:spcAft>
                <a:spcPts val="0"/>
              </a:spcAft>
              <a:buFont typeface="Arial" pitchFamily="34" charset="0"/>
              <a:buNone/>
              <a:defRPr/>
            </a:pPr>
            <a:r>
              <a:rPr lang="en-US" sz="3200" b="1" dirty="0" smtClean="0">
                <a:latin typeface="Calibri" pitchFamily="34" charset="0"/>
              </a:rPr>
              <a:t>Nevada Residence (Permanent or Temporary) Sales are taxable if they reside in Nevada </a:t>
            </a:r>
          </a:p>
          <a:p>
            <a:pPr marL="457200" indent="0" algn="just" fontAlgn="auto">
              <a:spcAft>
                <a:spcPts val="0"/>
              </a:spcAft>
              <a:buFont typeface="Arial" pitchFamily="34" charset="0"/>
              <a:buNone/>
              <a:defRPr/>
            </a:pPr>
            <a:r>
              <a:rPr lang="en-US" sz="3200" b="1" i="1" dirty="0" smtClean="0">
                <a:latin typeface="Calibri" pitchFamily="34" charset="0"/>
              </a:rPr>
              <a:t>Rebates:  </a:t>
            </a:r>
            <a:r>
              <a:rPr lang="en-US" sz="3200" b="1" dirty="0" smtClean="0">
                <a:latin typeface="Calibri" pitchFamily="34" charset="0"/>
              </a:rPr>
              <a:t>Manufacture Rebates do not affect the sales tax on the selling price of a vehicle</a:t>
            </a:r>
            <a:r>
              <a:rPr lang="en-US" sz="3200" b="1" i="1" dirty="0" smtClean="0">
                <a:latin typeface="Calibri" pitchFamily="34" charset="0"/>
              </a:rPr>
              <a:t>.  This is a form of payment</a:t>
            </a:r>
          </a:p>
          <a:p>
            <a:pPr marL="457200" indent="0" fontAlgn="auto">
              <a:spcAft>
                <a:spcPts val="0"/>
              </a:spcAft>
              <a:buFont typeface="Arial" pitchFamily="34" charset="0"/>
              <a:buNone/>
              <a:defRPr/>
            </a:pPr>
            <a:r>
              <a:rPr lang="en-US" sz="3200" b="1" i="1" dirty="0" smtClean="0">
                <a:latin typeface="Calibri" pitchFamily="34" charset="0"/>
              </a:rPr>
              <a:t>Dealer Discounts: </a:t>
            </a:r>
            <a:r>
              <a:rPr lang="en-US" sz="3200" b="1" dirty="0" smtClean="0">
                <a:latin typeface="Calibri" pitchFamily="34" charset="0"/>
              </a:rPr>
              <a:t>Dealer discounts are considered discounts and are not taxable</a:t>
            </a:r>
            <a:r>
              <a:rPr lang="en-US" sz="3200" b="1" i="1" dirty="0" smtClean="0">
                <a:latin typeface="Calibri" pitchFamily="34" charset="0"/>
              </a:rPr>
              <a:t>.   It reduces the selling price of the vehicle.</a:t>
            </a:r>
          </a:p>
          <a:p>
            <a:pPr marL="457200" indent="0" algn="just" fontAlgn="auto">
              <a:spcAft>
                <a:spcPts val="0"/>
              </a:spcAft>
              <a:buFont typeface="Arial" pitchFamily="34" charset="0"/>
              <a:buNone/>
              <a:defRPr/>
            </a:pPr>
            <a:endParaRPr lang="en-US" i="1" dirty="0">
              <a:solidFill>
                <a:schemeClr val="tx1">
                  <a:lumMod val="50000"/>
                  <a:lumOff val="50000"/>
                </a:schemeClr>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1"/>
          <p:cNvSpPr>
            <a:spLocks noGrp="1"/>
          </p:cNvSpPr>
          <p:nvPr>
            <p:ph type="title"/>
          </p:nvPr>
        </p:nvSpPr>
        <p:spPr>
          <a:xfrm>
            <a:off x="304800" y="457200"/>
            <a:ext cx="8915400" cy="762000"/>
          </a:xfrm>
        </p:spPr>
        <p:txBody>
          <a:bodyPr/>
          <a:lstStyle/>
          <a:p>
            <a:pPr fontAlgn="auto">
              <a:spcAft>
                <a:spcPts val="0"/>
              </a:spcAft>
              <a:defRPr/>
            </a:pPr>
            <a:r>
              <a:rPr lang="en-US" sz="4400" b="1" dirty="0" smtClean="0">
                <a:solidFill>
                  <a:schemeClr val="tx1"/>
                </a:solidFill>
                <a:latin typeface="Calibri" pitchFamily="34" charset="0"/>
              </a:rPr>
              <a:t>SALES</a:t>
            </a:r>
          </a:p>
        </p:txBody>
      </p:sp>
      <p:sp>
        <p:nvSpPr>
          <p:cNvPr id="3" name="Content Placeholder 2"/>
          <p:cNvSpPr>
            <a:spLocks noGrp="1"/>
          </p:cNvSpPr>
          <p:nvPr>
            <p:ph idx="1"/>
          </p:nvPr>
        </p:nvSpPr>
        <p:spPr>
          <a:xfrm>
            <a:off x="76200" y="1143000"/>
            <a:ext cx="8610600" cy="5638800"/>
          </a:xfrm>
        </p:spPr>
        <p:txBody>
          <a:bodyPr rtlCol="0">
            <a:normAutofit/>
          </a:bodyPr>
          <a:lstStyle/>
          <a:p>
            <a:pPr marL="514350" indent="-457200" algn="just" fontAlgn="auto">
              <a:spcAft>
                <a:spcPts val="0"/>
              </a:spcAft>
              <a:buFont typeface="Arial" pitchFamily="34" charset="0"/>
              <a:buChar char="•"/>
              <a:defRPr/>
            </a:pPr>
            <a:r>
              <a:rPr lang="en-US" sz="3200" b="1" dirty="0" smtClean="0">
                <a:latin typeface="Calibri" pitchFamily="34" charset="0"/>
              </a:rPr>
              <a:t>Theft Deterrent Systems: Any charge for car alarms or similar devices are subject to sales tax.  </a:t>
            </a:r>
          </a:p>
          <a:p>
            <a:pPr marL="514350" indent="-457200" algn="just" fontAlgn="auto">
              <a:spcAft>
                <a:spcPts val="0"/>
              </a:spcAft>
              <a:buFont typeface="Arial" pitchFamily="34" charset="0"/>
              <a:buChar char="•"/>
              <a:defRPr/>
            </a:pPr>
            <a:r>
              <a:rPr lang="en-US" sz="3200" b="1" dirty="0" smtClean="0">
                <a:latin typeface="Calibri" pitchFamily="34" charset="0"/>
              </a:rPr>
              <a:t>Any service required as part of the sale such as document fees are subject to sales tax.  This also includes any service that is necessary to complete the sale such as smog fees.  (NRS 372.025, NRS 360B.480</a:t>
            </a:r>
            <a:r>
              <a:rPr lang="en-US" b="1" dirty="0" smtClean="0"/>
              <a:t>)</a:t>
            </a:r>
          </a:p>
          <a:p>
            <a:pPr marL="514350" indent="-457200" algn="just" fontAlgn="auto">
              <a:spcAft>
                <a:spcPts val="0"/>
              </a:spcAft>
              <a:buFont typeface="Arial" pitchFamily="34" charset="0"/>
              <a:buChar char="•"/>
              <a:defRPr/>
            </a:pPr>
            <a:r>
              <a:rPr lang="en-US" sz="3200" b="1" dirty="0" smtClean="0">
                <a:latin typeface="Calibri" panose="020F0502020204030204" pitchFamily="34" charset="0"/>
              </a:rPr>
              <a:t>Title fees are not taxable</a:t>
            </a:r>
          </a:p>
          <a:p>
            <a:pPr marL="57150" indent="0" algn="just" fontAlgn="auto">
              <a:spcAft>
                <a:spcPts val="0"/>
              </a:spcAft>
              <a:buFont typeface="Arial" pitchFamily="34" charset="0"/>
              <a:buNone/>
              <a:defRPr/>
            </a:pPr>
            <a:endParaRPr lang="en-US" i="1" dirty="0">
              <a:solidFill>
                <a:schemeClr val="tx1">
                  <a:lumMod val="50000"/>
                  <a:lumOff val="50000"/>
                </a:schemeClr>
              </a:solidFill>
            </a:endParaRPr>
          </a:p>
          <a:p>
            <a:pPr marL="57150" indent="0" algn="just" fontAlgn="auto">
              <a:spcAft>
                <a:spcPts val="0"/>
              </a:spcAft>
              <a:buFont typeface="Arial" pitchFamily="34" charset="0"/>
              <a:buNone/>
              <a:defRPr/>
            </a:pPr>
            <a:endParaRPr lang="en-US" i="1" dirty="0">
              <a:solidFill>
                <a:schemeClr val="tx1">
                  <a:lumMod val="50000"/>
                  <a:lumOff val="50000"/>
                </a:schemeClr>
              </a:solidFill>
            </a:endParaRPr>
          </a:p>
          <a:p>
            <a:pPr marL="457200" indent="0" algn="just" fontAlgn="auto">
              <a:spcAft>
                <a:spcPts val="0"/>
              </a:spcAft>
              <a:buFont typeface="Arial" pitchFamily="34" charset="0"/>
              <a:buNone/>
              <a:defRPr/>
            </a:pPr>
            <a:endParaRPr lang="en-US" i="1" dirty="0">
              <a:solidFill>
                <a:schemeClr val="tx1">
                  <a:lumMod val="50000"/>
                  <a:lumOff val="50000"/>
                </a:schemeClr>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a:xfrm>
            <a:off x="304800" y="457200"/>
            <a:ext cx="6858000" cy="533400"/>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p>
        </p:txBody>
      </p:sp>
      <p:sp>
        <p:nvSpPr>
          <p:cNvPr id="3" name="Content Placeholder 2"/>
          <p:cNvSpPr>
            <a:spLocks noGrp="1"/>
          </p:cNvSpPr>
          <p:nvPr>
            <p:ph idx="1"/>
          </p:nvPr>
        </p:nvSpPr>
        <p:spPr>
          <a:xfrm>
            <a:off x="76200" y="1143000"/>
            <a:ext cx="8610600" cy="5638800"/>
          </a:xfrm>
        </p:spPr>
        <p:txBody>
          <a:bodyPr rtlCol="0">
            <a:normAutofit/>
          </a:bodyPr>
          <a:lstStyle/>
          <a:p>
            <a:pPr marL="57150" indent="0" algn="just" fontAlgn="auto">
              <a:spcAft>
                <a:spcPts val="0"/>
              </a:spcAft>
              <a:buFont typeface="Arial" pitchFamily="34" charset="0"/>
              <a:buNone/>
              <a:defRPr/>
            </a:pPr>
            <a:endParaRPr lang="en-US" i="1" dirty="0">
              <a:solidFill>
                <a:schemeClr val="tx1">
                  <a:lumMod val="50000"/>
                  <a:lumOff val="50000"/>
                </a:schemeClr>
              </a:solidFill>
            </a:endParaRPr>
          </a:p>
          <a:p>
            <a:pPr marL="57150" indent="0" algn="just" fontAlgn="auto">
              <a:spcAft>
                <a:spcPts val="0"/>
              </a:spcAft>
              <a:buFont typeface="Arial" pitchFamily="34" charset="0"/>
              <a:buNone/>
              <a:defRPr/>
            </a:pPr>
            <a:endParaRPr lang="en-US" i="1" dirty="0">
              <a:solidFill>
                <a:schemeClr val="tx1">
                  <a:lumMod val="50000"/>
                  <a:lumOff val="50000"/>
                </a:schemeClr>
              </a:solidFill>
            </a:endParaRPr>
          </a:p>
          <a:p>
            <a:pPr marL="457200" indent="0" algn="just" fontAlgn="auto">
              <a:spcAft>
                <a:spcPts val="0"/>
              </a:spcAft>
              <a:buFont typeface="Arial" pitchFamily="34" charset="0"/>
              <a:buNone/>
              <a:defRPr/>
            </a:pPr>
            <a:endParaRPr lang="en-US" i="1" dirty="0">
              <a:solidFill>
                <a:schemeClr val="tx1">
                  <a:lumMod val="50000"/>
                  <a:lumOff val="50000"/>
                </a:schemeClr>
              </a:solidFill>
            </a:endParaRPr>
          </a:p>
        </p:txBody>
      </p:sp>
      <p:sp>
        <p:nvSpPr>
          <p:cNvPr id="19460" name="Rectangle 3"/>
          <p:cNvSpPr>
            <a:spLocks noChangeArrowheads="1"/>
          </p:cNvSpPr>
          <p:nvPr/>
        </p:nvSpPr>
        <p:spPr bwMode="auto">
          <a:xfrm>
            <a:off x="417513" y="1066800"/>
            <a:ext cx="84582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eaLnBrk="1" hangingPunct="1">
              <a:buFont typeface="Arial" charset="0"/>
              <a:buChar char="•"/>
            </a:pPr>
            <a:r>
              <a:rPr lang="en-US" altLang="en-US" sz="3200" b="1">
                <a:latin typeface="Calibri" pitchFamily="34" charset="0"/>
              </a:rPr>
              <a:t>Vehicle Give-Aways: Example a casino is giving away a vehicle in a contest or promotional program. This is a purchase by the casino for its promotion.  Sales tax is payable by the casino.</a:t>
            </a:r>
          </a:p>
          <a:p>
            <a:pPr algn="just" eaLnBrk="1" hangingPunct="1">
              <a:buFont typeface="Arial" charset="0"/>
              <a:buChar char="•"/>
            </a:pPr>
            <a:r>
              <a:rPr lang="en-US" altLang="en-US" sz="3200" b="1">
                <a:latin typeface="Calibri" pitchFamily="34" charset="0"/>
              </a:rPr>
              <a:t>The casino is allowed to pass on its tax burden to the contest winner provided the </a:t>
            </a:r>
            <a:r>
              <a:rPr lang="en-US" altLang="en-US" sz="3200" b="1" u="sng">
                <a:latin typeface="Calibri" pitchFamily="34" charset="0"/>
              </a:rPr>
              <a:t>contest rules </a:t>
            </a:r>
            <a:r>
              <a:rPr lang="en-US" altLang="en-US" sz="3200" b="1">
                <a:latin typeface="Calibri" pitchFamily="34" charset="0"/>
              </a:rPr>
              <a:t>have been posted.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a:xfrm>
            <a:off x="228600" y="457200"/>
            <a:ext cx="8382000" cy="685800"/>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p>
        </p:txBody>
      </p:sp>
      <p:sp>
        <p:nvSpPr>
          <p:cNvPr id="3" name="Content Placeholder 2"/>
          <p:cNvSpPr>
            <a:spLocks noGrp="1"/>
          </p:cNvSpPr>
          <p:nvPr>
            <p:ph idx="1"/>
          </p:nvPr>
        </p:nvSpPr>
        <p:spPr>
          <a:xfrm>
            <a:off x="76200" y="1143000"/>
            <a:ext cx="8610600" cy="5638800"/>
          </a:xfrm>
        </p:spPr>
        <p:txBody>
          <a:bodyPr rtlCol="0">
            <a:normAutofit/>
          </a:bodyPr>
          <a:lstStyle/>
          <a:p>
            <a:pPr marL="57150" indent="0" algn="just" fontAlgn="auto">
              <a:spcAft>
                <a:spcPts val="0"/>
              </a:spcAft>
              <a:buFont typeface="Arial" pitchFamily="34" charset="0"/>
              <a:buNone/>
              <a:defRPr/>
            </a:pPr>
            <a:endParaRPr lang="en-US" i="1" dirty="0">
              <a:solidFill>
                <a:schemeClr val="tx1">
                  <a:lumMod val="50000"/>
                  <a:lumOff val="50000"/>
                </a:schemeClr>
              </a:solidFill>
            </a:endParaRPr>
          </a:p>
          <a:p>
            <a:pPr marL="57150" indent="0" algn="just" fontAlgn="auto">
              <a:spcAft>
                <a:spcPts val="0"/>
              </a:spcAft>
              <a:buFont typeface="Arial" pitchFamily="34" charset="0"/>
              <a:buNone/>
              <a:defRPr/>
            </a:pPr>
            <a:endParaRPr lang="en-US" i="1" dirty="0">
              <a:solidFill>
                <a:schemeClr val="tx1">
                  <a:lumMod val="50000"/>
                  <a:lumOff val="50000"/>
                </a:schemeClr>
              </a:solidFill>
            </a:endParaRPr>
          </a:p>
          <a:p>
            <a:pPr marL="457200" indent="0" algn="just" fontAlgn="auto">
              <a:spcAft>
                <a:spcPts val="0"/>
              </a:spcAft>
              <a:buFont typeface="Arial" pitchFamily="34" charset="0"/>
              <a:buNone/>
              <a:defRPr/>
            </a:pPr>
            <a:endParaRPr lang="en-US" i="1" dirty="0">
              <a:solidFill>
                <a:schemeClr val="tx1">
                  <a:lumMod val="50000"/>
                  <a:lumOff val="50000"/>
                </a:schemeClr>
              </a:solidFill>
            </a:endParaRPr>
          </a:p>
        </p:txBody>
      </p:sp>
      <p:sp>
        <p:nvSpPr>
          <p:cNvPr id="20484" name="Rectangle 3"/>
          <p:cNvSpPr>
            <a:spLocks noChangeArrowheads="1"/>
          </p:cNvSpPr>
          <p:nvPr/>
        </p:nvSpPr>
        <p:spPr bwMode="auto">
          <a:xfrm>
            <a:off x="433388" y="1219200"/>
            <a:ext cx="84582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algn="just" eaLnBrk="1" hangingPunct="1">
              <a:defRPr/>
            </a:pPr>
            <a:r>
              <a:rPr lang="en-US" altLang="en-US" sz="3200" b="1" dirty="0" smtClean="0">
                <a:latin typeface="Calibri" pitchFamily="34" charset="0"/>
              </a:rPr>
              <a:t>Vehicle Give-</a:t>
            </a:r>
            <a:r>
              <a:rPr lang="en-US" altLang="en-US" sz="3200" b="1" dirty="0" err="1" smtClean="0">
                <a:latin typeface="Calibri" pitchFamily="34" charset="0"/>
              </a:rPr>
              <a:t>Aways</a:t>
            </a:r>
            <a:r>
              <a:rPr lang="en-US" altLang="en-US" sz="3200" b="1" dirty="0" smtClean="0">
                <a:latin typeface="Calibri" pitchFamily="34" charset="0"/>
              </a:rPr>
              <a:t> (continued) </a:t>
            </a:r>
          </a:p>
          <a:p>
            <a:pPr marL="457200" indent="-457200" eaLnBrk="1" hangingPunct="1">
              <a:buFont typeface="Arial" panose="020B0604020202020204" pitchFamily="34" charset="0"/>
              <a:buChar char="•"/>
              <a:defRPr/>
            </a:pPr>
            <a:r>
              <a:rPr lang="en-US" altLang="en-US" sz="3200" b="1" dirty="0" smtClean="0">
                <a:latin typeface="Calibri" pitchFamily="34" charset="0"/>
              </a:rPr>
              <a:t>No drive-away exemption is allowed for this type of transaction.</a:t>
            </a:r>
          </a:p>
          <a:p>
            <a:pPr marL="457200" indent="-457200" eaLnBrk="1" hangingPunct="1">
              <a:buFont typeface="Arial" panose="020B0604020202020204" pitchFamily="34" charset="0"/>
              <a:buChar char="•"/>
              <a:defRPr/>
            </a:pPr>
            <a:endParaRPr lang="en-US" altLang="en-US" sz="3200" b="1" dirty="0" smtClean="0">
              <a:latin typeface="Calibri" pitchFamily="34" charset="0"/>
            </a:endParaRPr>
          </a:p>
          <a:p>
            <a:pPr marL="457200" indent="-457200" eaLnBrk="1" hangingPunct="1">
              <a:buFont typeface="Arial" panose="020B0604020202020204" pitchFamily="34" charset="0"/>
              <a:buChar char="•"/>
              <a:defRPr/>
            </a:pPr>
            <a:r>
              <a:rPr lang="en-US" altLang="en-US" sz="3200" b="1" dirty="0" smtClean="0">
                <a:latin typeface="Calibri" pitchFamily="34" charset="0"/>
              </a:rPr>
              <a:t>Any upgrades required by the contest winner that is outside the agreement is subject to tax to the winner</a:t>
            </a:r>
          </a:p>
          <a:p>
            <a:pPr marL="457200" indent="-457200" algn="just" eaLnBrk="1" hangingPunct="1">
              <a:buFont typeface="Arial" panose="020B0604020202020204" pitchFamily="34" charset="0"/>
              <a:buChar char="•"/>
              <a:defRPr/>
            </a:pPr>
            <a:endParaRPr lang="en-US" altLang="en-US" sz="3200" b="1" dirty="0" smtClean="0">
              <a:latin typeface="Calibri" pitchFamily="34" charset="0"/>
            </a:endParaRPr>
          </a:p>
          <a:p>
            <a:pPr marL="457200" indent="-457200" eaLnBrk="1" hangingPunct="1">
              <a:buFont typeface="Arial" panose="020B0604020202020204" pitchFamily="34" charset="0"/>
              <a:buChar char="•"/>
              <a:defRPr/>
            </a:pPr>
            <a:r>
              <a:rPr lang="en-US" altLang="en-US" sz="3200" b="1" dirty="0" smtClean="0">
                <a:latin typeface="Calibri" pitchFamily="34" charset="0"/>
              </a:rPr>
              <a:t>If a vehicle is provided strictly as product placement/display for the promotion then no tax is due</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382000" cy="609600"/>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endParaRPr lang="en-US" sz="4400" dirty="0">
              <a:solidFill>
                <a:schemeClr val="tx1"/>
              </a:solidFill>
              <a:latin typeface="Calibri" pitchFamily="34" charset="0"/>
            </a:endParaRPr>
          </a:p>
        </p:txBody>
      </p:sp>
      <p:sp>
        <p:nvSpPr>
          <p:cNvPr id="21507" name="Content Placeholder 2"/>
          <p:cNvSpPr>
            <a:spLocks noGrp="1"/>
          </p:cNvSpPr>
          <p:nvPr>
            <p:ph idx="1"/>
          </p:nvPr>
        </p:nvSpPr>
        <p:spPr/>
        <p:txBody>
          <a:bodyPr/>
          <a:lstStyle/>
          <a:p>
            <a:pPr marL="0" indent="4763"/>
            <a:r>
              <a:rPr lang="en-US" altLang="en-US" sz="3200" b="1" smtClean="0">
                <a:latin typeface="Calibri" pitchFamily="34" charset="0"/>
              </a:rPr>
              <a:t>Tires sold at retail are taxable </a:t>
            </a:r>
          </a:p>
          <a:p>
            <a:pPr marL="0" indent="4763"/>
            <a:r>
              <a:rPr lang="en-US" altLang="en-US" sz="3200" b="1" smtClean="0">
                <a:latin typeface="Calibri" pitchFamily="34" charset="0"/>
              </a:rPr>
              <a:t>Smog fees are taxable </a:t>
            </a:r>
            <a:r>
              <a:rPr lang="en-US" altLang="en-US" sz="3200" b="1" i="1" smtClean="0">
                <a:latin typeface="Calibri" pitchFamily="34" charset="0"/>
              </a:rPr>
              <a:t>(if sold in conjunction with vehicle sale).</a:t>
            </a:r>
          </a:p>
          <a:p>
            <a:pPr marL="0" indent="4763"/>
            <a:r>
              <a:rPr lang="en-US" altLang="en-US" sz="3200" b="1" smtClean="0">
                <a:latin typeface="Calibri" pitchFamily="34" charset="0"/>
              </a:rPr>
              <a:t>Doc(ument) fees are taxable.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pPr fontAlgn="auto">
              <a:spcAft>
                <a:spcPts val="0"/>
              </a:spcAft>
              <a:defRPr/>
            </a:pPr>
            <a:r>
              <a:rPr lang="en-US" sz="4400" b="1" dirty="0" smtClean="0">
                <a:solidFill>
                  <a:schemeClr val="tx1"/>
                </a:solidFill>
                <a:latin typeface="Calibri" pitchFamily="34" charset="0"/>
              </a:rPr>
              <a:t>UNWIND</a:t>
            </a:r>
            <a:endParaRPr lang="en-US" sz="4400" dirty="0">
              <a:solidFill>
                <a:schemeClr val="tx1"/>
              </a:solidFill>
              <a:latin typeface="Calibri" pitchFamily="34" charset="0"/>
            </a:endParaRPr>
          </a:p>
        </p:txBody>
      </p:sp>
      <p:sp>
        <p:nvSpPr>
          <p:cNvPr id="3" name="Content Placeholder 2"/>
          <p:cNvSpPr>
            <a:spLocks noGrp="1"/>
          </p:cNvSpPr>
          <p:nvPr>
            <p:ph idx="1"/>
          </p:nvPr>
        </p:nvSpPr>
        <p:spPr>
          <a:xfrm>
            <a:off x="457200" y="1295400"/>
            <a:ext cx="8229600" cy="4983163"/>
          </a:xfrm>
        </p:spPr>
        <p:txBody>
          <a:bodyPr rtlCol="0">
            <a:normAutofit/>
          </a:bodyPr>
          <a:lstStyle/>
          <a:p>
            <a:pPr marL="274320" indent="-274320" algn="just" fontAlgn="auto">
              <a:spcAft>
                <a:spcPts val="0"/>
              </a:spcAft>
              <a:buFont typeface="Arial" pitchFamily="34" charset="0"/>
              <a:buChar char="•"/>
              <a:defRPr/>
            </a:pPr>
            <a:r>
              <a:rPr lang="en-US" sz="3200" b="1" dirty="0" smtClean="0">
                <a:latin typeface="Calibri" pitchFamily="34" charset="0"/>
              </a:rPr>
              <a:t>Unwind – Sale is essentially cancelled, </a:t>
            </a:r>
            <a:r>
              <a:rPr lang="en-US" sz="3200" b="1" dirty="0">
                <a:latin typeface="Calibri" pitchFamily="34" charset="0"/>
              </a:rPr>
              <a:t>the </a:t>
            </a:r>
            <a:r>
              <a:rPr lang="en-US" sz="3200" b="1" dirty="0" smtClean="0">
                <a:latin typeface="Calibri" pitchFamily="34" charset="0"/>
              </a:rPr>
              <a:t>dealership and customer are both made </a:t>
            </a:r>
            <a:r>
              <a:rPr lang="en-US" sz="3200" b="1" dirty="0">
                <a:latin typeface="Calibri" pitchFamily="34" charset="0"/>
              </a:rPr>
              <a:t>“whole</a:t>
            </a:r>
            <a:r>
              <a:rPr lang="en-US" sz="3200" b="1" dirty="0" smtClean="0">
                <a:latin typeface="Calibri" pitchFamily="34" charset="0"/>
              </a:rPr>
              <a:t>”.  </a:t>
            </a:r>
            <a:r>
              <a:rPr lang="en-US" sz="3200" b="1" dirty="0">
                <a:latin typeface="Calibri" pitchFamily="34" charset="0"/>
              </a:rPr>
              <a:t>A reasonable restocking fee may be </a:t>
            </a:r>
            <a:r>
              <a:rPr lang="en-US" sz="3200" b="1" dirty="0" smtClean="0">
                <a:latin typeface="Calibri" pitchFamily="34" charset="0"/>
              </a:rPr>
              <a:t>charged</a:t>
            </a:r>
            <a:r>
              <a:rPr lang="en-US" sz="3200" b="1" dirty="0">
                <a:latin typeface="Calibri" pitchFamily="34" charset="0"/>
              </a:rPr>
              <a:t> </a:t>
            </a:r>
            <a:r>
              <a:rPr lang="en-US" sz="3200" b="1" dirty="0" smtClean="0">
                <a:latin typeface="Calibri" pitchFamily="34" charset="0"/>
              </a:rPr>
              <a:t>by the dealership.</a:t>
            </a:r>
          </a:p>
          <a:p>
            <a:pPr marL="274320" indent="-274320" algn="just" fontAlgn="auto">
              <a:spcAft>
                <a:spcPts val="0"/>
              </a:spcAft>
              <a:buFont typeface="Arial" pitchFamily="34" charset="0"/>
              <a:buChar char="•"/>
              <a:defRPr/>
            </a:pPr>
            <a:endParaRPr lang="en-US" sz="3200" b="1" dirty="0" smtClean="0">
              <a:latin typeface="Calibri" pitchFamily="34" charset="0"/>
            </a:endParaRPr>
          </a:p>
          <a:p>
            <a:pPr marL="274320" indent="-274320" algn="just" fontAlgn="auto">
              <a:spcAft>
                <a:spcPts val="0"/>
              </a:spcAft>
              <a:buFont typeface="Arial" pitchFamily="34" charset="0"/>
              <a:buChar char="•"/>
              <a:defRPr/>
            </a:pPr>
            <a:r>
              <a:rPr lang="en-US" sz="3200" b="1" dirty="0">
                <a:latin typeface="Calibri" pitchFamily="34" charset="0"/>
              </a:rPr>
              <a:t>I</a:t>
            </a:r>
            <a:r>
              <a:rPr lang="en-US" sz="3200" b="1" dirty="0" smtClean="0">
                <a:latin typeface="Calibri" pitchFamily="34" charset="0"/>
              </a:rPr>
              <a:t>f a vehicle used as a trade-in is </a:t>
            </a:r>
            <a:r>
              <a:rPr lang="en-US" sz="3200" b="1" dirty="0">
                <a:latin typeface="Calibri" pitchFamily="34" charset="0"/>
              </a:rPr>
              <a:t>no longer in the dealership’s inventory, then the value of the trade-in </a:t>
            </a:r>
            <a:r>
              <a:rPr lang="en-US" sz="3200" b="1" dirty="0" smtClean="0">
                <a:latin typeface="Calibri" pitchFamily="34" charset="0"/>
              </a:rPr>
              <a:t>should be used</a:t>
            </a:r>
            <a:endParaRPr lang="en-US" sz="3200" b="1" dirty="0">
              <a:latin typeface="Calibri" pitchFamily="34" charset="0"/>
            </a:endParaRPr>
          </a:p>
          <a:p>
            <a:pPr marL="182880" indent="-182880" fontAlgn="auto">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fontAlgn="auto">
              <a:spcAft>
                <a:spcPts val="0"/>
              </a:spcAft>
              <a:defRPr/>
            </a:pPr>
            <a:r>
              <a:rPr lang="en-US" sz="4400" b="1" dirty="0" smtClean="0">
                <a:solidFill>
                  <a:schemeClr val="tx1"/>
                </a:solidFill>
                <a:latin typeface="Calibri" pitchFamily="34" charset="0"/>
              </a:rPr>
              <a:t>REPOS</a:t>
            </a:r>
            <a:endParaRPr lang="en-US" sz="4400" dirty="0"/>
          </a:p>
        </p:txBody>
      </p:sp>
      <p:sp>
        <p:nvSpPr>
          <p:cNvPr id="23555" name="Content Placeholder 2"/>
          <p:cNvSpPr>
            <a:spLocks noGrp="1"/>
          </p:cNvSpPr>
          <p:nvPr>
            <p:ph idx="1"/>
          </p:nvPr>
        </p:nvSpPr>
        <p:spPr/>
        <p:txBody>
          <a:bodyPr/>
          <a:lstStyle/>
          <a:p>
            <a:r>
              <a:rPr lang="en-US" altLang="en-US" sz="3200" b="1" smtClean="0">
                <a:latin typeface="Calibri" pitchFamily="34" charset="0"/>
              </a:rPr>
              <a:t>Vehicle Repossession -- No refund of the sales tax charged and remitted on the original deal. NRS 372.368,  </a:t>
            </a:r>
            <a:r>
              <a:rPr lang="en-US" altLang="en-US" sz="3200" b="1" i="1" smtClean="0">
                <a:latin typeface="Calibri" pitchFamily="34" charset="0"/>
              </a:rPr>
              <a:t>Deduction of certain bad debts from taxable sales</a:t>
            </a:r>
            <a:r>
              <a:rPr lang="en-US" altLang="en-US" sz="3200" b="1" smtClean="0">
                <a:latin typeface="Calibri" pitchFamily="34" charset="0"/>
              </a:rPr>
              <a:t> may be appropriate when properly documented.</a:t>
            </a:r>
          </a:p>
          <a:p>
            <a:endParaRPr lang="en-US" altLang="en-US" sz="3200" b="1" smtClean="0">
              <a:latin typeface="Calibri" pitchFamily="34" charset="0"/>
            </a:endParaRPr>
          </a:p>
          <a:p>
            <a:endParaRPr lang="en-US" altLang="en-US"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6"/>
          <p:cNvSpPr txBox="1">
            <a:spLocks noChangeArrowheads="1"/>
          </p:cNvSpPr>
          <p:nvPr/>
        </p:nvSpPr>
        <p:spPr bwMode="auto">
          <a:xfrm>
            <a:off x="533400" y="685800"/>
            <a:ext cx="2438400"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eaLnBrk="1" hangingPunct="1">
              <a:spcBef>
                <a:spcPct val="50000"/>
              </a:spcBef>
            </a:pPr>
            <a:r>
              <a:rPr lang="en-US" altLang="en-US" sz="3200" b="1">
                <a:latin typeface="Calibri" pitchFamily="34" charset="0"/>
              </a:rPr>
              <a:t>This form should be in the deal file whenever a repossession occurs.  Note this form also includes a notary section.</a:t>
            </a:r>
          </a:p>
        </p:txBody>
      </p:sp>
      <p:pic>
        <p:nvPicPr>
          <p:cNvPr id="2457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630238"/>
            <a:ext cx="4621213" cy="609123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endParaRPr lang="en-US" sz="4400" dirty="0"/>
          </a:p>
        </p:txBody>
      </p:sp>
      <p:sp>
        <p:nvSpPr>
          <p:cNvPr id="25603" name="Content Placeholder 2"/>
          <p:cNvSpPr>
            <a:spLocks noGrp="1"/>
          </p:cNvSpPr>
          <p:nvPr>
            <p:ph idx="1"/>
          </p:nvPr>
        </p:nvSpPr>
        <p:spPr>
          <a:xfrm>
            <a:off x="457200" y="1219200"/>
            <a:ext cx="8229600" cy="4906963"/>
          </a:xfrm>
        </p:spPr>
        <p:txBody>
          <a:bodyPr/>
          <a:lstStyle/>
          <a:p>
            <a:r>
              <a:rPr lang="en-US" altLang="en-US" sz="3200" b="1" smtClean="0">
                <a:latin typeface="Calibri" pitchFamily="34" charset="0"/>
              </a:rPr>
              <a:t>The selling price of any vehicle delivered in this state by a registered retailer who is providing a courtesy delivery to a customer on behalf of an unregistered out-of-state seller should be included in the gross receipts of the delivering retailer.</a:t>
            </a:r>
          </a:p>
          <a:p>
            <a:r>
              <a:rPr lang="en-US" altLang="en-US" sz="3200" b="1" smtClean="0">
                <a:latin typeface="Calibri" pitchFamily="34" charset="0"/>
              </a:rPr>
              <a:t>Sales tax should be collected on the sale at the time of delivery</a:t>
            </a:r>
          </a:p>
          <a:p>
            <a:endParaRPr lang="en-US" altLang="en-US"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endParaRPr lang="en-US" sz="4400" dirty="0"/>
          </a:p>
        </p:txBody>
      </p:sp>
      <p:sp>
        <p:nvSpPr>
          <p:cNvPr id="26627" name="Content Placeholder 2"/>
          <p:cNvSpPr>
            <a:spLocks noGrp="1"/>
          </p:cNvSpPr>
          <p:nvPr>
            <p:ph idx="1"/>
          </p:nvPr>
        </p:nvSpPr>
        <p:spPr/>
        <p:txBody>
          <a:bodyPr/>
          <a:lstStyle/>
          <a:p>
            <a:r>
              <a:rPr lang="en-US" altLang="en-US" sz="3200" b="1" smtClean="0">
                <a:latin typeface="Calibri" pitchFamily="34" charset="0"/>
              </a:rPr>
              <a:t>Any sale in one county is subject to that county’s sales tax rate regardless of the fact that the purchaser is a resident of another county.  Where the sale takes place determines the rate of taxation.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457200" y="457200"/>
            <a:ext cx="8229600" cy="990600"/>
          </a:xfrm>
        </p:spPr>
        <p:txBody>
          <a:bodyPr>
            <a:noAutofit/>
          </a:bodyPr>
          <a:lstStyle/>
          <a:p>
            <a:pPr fontAlgn="auto">
              <a:spcAft>
                <a:spcPts val="0"/>
              </a:spcAft>
              <a:defRPr/>
            </a:pPr>
            <a:r>
              <a:rPr lang="en-US" sz="3600" b="1" dirty="0" smtClean="0">
                <a:solidFill>
                  <a:schemeClr val="tx1"/>
                </a:solidFill>
                <a:latin typeface="Calibri" pitchFamily="34" charset="0"/>
              </a:rPr>
              <a:t>AUTOMOBILE INDUSTRY – Statue and Regulation Guidance</a:t>
            </a:r>
          </a:p>
        </p:txBody>
      </p:sp>
      <p:sp>
        <p:nvSpPr>
          <p:cNvPr id="5123" name="Rectangle 3"/>
          <p:cNvSpPr>
            <a:spLocks noGrp="1" noChangeArrowheads="1"/>
          </p:cNvSpPr>
          <p:nvPr>
            <p:ph idx="1"/>
          </p:nvPr>
        </p:nvSpPr>
        <p:spPr/>
        <p:txBody>
          <a:bodyPr rtlCol="0">
            <a:normAutofit/>
          </a:bodyPr>
          <a:lstStyle/>
          <a:p>
            <a:pPr marL="571500" indent="-457200" fontAlgn="auto">
              <a:spcAft>
                <a:spcPts val="0"/>
              </a:spcAft>
              <a:buFont typeface="Arial" pitchFamily="34" charset="0"/>
              <a:buChar char="•"/>
              <a:defRPr/>
            </a:pPr>
            <a:r>
              <a:rPr lang="en-US" sz="3200" b="1" dirty="0" smtClean="0">
                <a:latin typeface="Calibri" pitchFamily="34" charset="0"/>
              </a:rPr>
              <a:t>The Department of Taxation administers NRS &amp; NAC Chapters 360, 360B, 372</a:t>
            </a:r>
            <a:r>
              <a:rPr lang="en-US" sz="3200" b="1" dirty="0">
                <a:latin typeface="Calibri" pitchFamily="34" charset="0"/>
              </a:rPr>
              <a:t>, </a:t>
            </a:r>
            <a:r>
              <a:rPr lang="en-US" sz="3200" b="1" dirty="0" smtClean="0">
                <a:latin typeface="Calibri" pitchFamily="34" charset="0"/>
              </a:rPr>
              <a:t>374 for guidance in making determinations of </a:t>
            </a:r>
            <a:r>
              <a:rPr lang="en-US" sz="3200" b="1" dirty="0" smtClean="0">
                <a:latin typeface="Calibri" pitchFamily="34" charset="0"/>
              </a:rPr>
              <a:t>taxability</a:t>
            </a:r>
            <a:endParaRPr lang="en-US" sz="3200" b="1" dirty="0" smtClean="0">
              <a:latin typeface="Calibri" pitchFamily="34" charset="0"/>
            </a:endParaRPr>
          </a:p>
          <a:p>
            <a:pPr marL="571500" indent="-457200" fontAlgn="auto">
              <a:spcAft>
                <a:spcPts val="0"/>
              </a:spcAft>
              <a:buFont typeface="Arial" pitchFamily="34" charset="0"/>
              <a:buChar char="•"/>
              <a:defRPr/>
            </a:pPr>
            <a:r>
              <a:rPr lang="en-US" altLang="en-US" sz="3200" b="1" dirty="0">
                <a:latin typeface="Calibri" pitchFamily="34" charset="0"/>
              </a:rPr>
              <a:t>Department of Motor Vehicles (DMV) administers laws and regulations governing the licensing, selling, titling and other related issues (</a:t>
            </a:r>
            <a:r>
              <a:rPr lang="en-US" altLang="en-US" sz="3200" b="1" dirty="0" smtClean="0">
                <a:latin typeface="Calibri" pitchFamily="34" charset="0"/>
              </a:rPr>
              <a:t>NRS &amp; NAC 482)</a:t>
            </a:r>
            <a:endParaRPr lang="en-US" altLang="en-US" sz="3200" b="1" dirty="0">
              <a:latin typeface="Calibri" pitchFamily="34" charset="0"/>
            </a:endParaRPr>
          </a:p>
          <a:p>
            <a:pPr marL="571500" indent="-457200" fontAlgn="auto">
              <a:spcAft>
                <a:spcPts val="0"/>
              </a:spcAft>
              <a:buFont typeface="Arial" pitchFamily="34" charset="0"/>
              <a:buChar char="•"/>
              <a:defRPr/>
            </a:pPr>
            <a:endParaRPr lang="en-US" sz="3200" b="1" dirty="0" smtClean="0">
              <a:solidFill>
                <a:schemeClr val="tx1">
                  <a:lumMod val="50000"/>
                  <a:lumOff val="50000"/>
                </a:schemeClr>
              </a:solidFill>
              <a:latin typeface="Calibri"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304800" y="457200"/>
            <a:ext cx="8382000" cy="685800"/>
          </a:xfrm>
          <a:extLst>
            <a:ext uri="{91240B29-F687-4F45-9708-019B960494DF}">
              <a14:hiddenLine xmlns:a14="http://schemas.microsoft.com/office/drawing/2010/main" w="76200" cmpd="sng">
                <a:solidFill>
                  <a:schemeClr val="tx1"/>
                </a:solidFill>
                <a:miter lim="800000"/>
                <a:headEnd/>
                <a:tailEnd/>
              </a14:hiddenLine>
            </a:ext>
          </a:extLst>
        </p:spPr>
        <p:txBody>
          <a:bodyPr>
            <a:normAutofit fontScale="90000"/>
          </a:bodyPr>
          <a:lstStyle/>
          <a:p>
            <a:pPr fontAlgn="auto">
              <a:spcAft>
                <a:spcPts val="0"/>
              </a:spcAft>
              <a:defRPr/>
            </a:pPr>
            <a:r>
              <a:rPr lang="en-US" sz="4400" b="1" dirty="0" smtClean="0">
                <a:solidFill>
                  <a:schemeClr val="tx1"/>
                </a:solidFill>
                <a:latin typeface="Calibri" pitchFamily="34" charset="0"/>
              </a:rPr>
              <a:t>ABSORPTION OF TAX</a:t>
            </a:r>
          </a:p>
        </p:txBody>
      </p:sp>
      <p:sp>
        <p:nvSpPr>
          <p:cNvPr id="27651" name="Rectangle 3"/>
          <p:cNvSpPr>
            <a:spLocks noGrp="1" noChangeArrowheads="1"/>
          </p:cNvSpPr>
          <p:nvPr>
            <p:ph idx="1"/>
          </p:nvPr>
        </p:nvSpPr>
        <p:spPr>
          <a:xfrm>
            <a:off x="457200" y="1295400"/>
            <a:ext cx="8229600" cy="4830763"/>
          </a:xfrm>
        </p:spPr>
        <p:txBody>
          <a:bodyPr/>
          <a:lstStyle/>
          <a:p>
            <a:pPr marL="273050" indent="-273050">
              <a:lnSpc>
                <a:spcPct val="80000"/>
              </a:lnSpc>
            </a:pPr>
            <a:r>
              <a:rPr lang="en-US" altLang="en-US" sz="3200" b="1" smtClean="0">
                <a:latin typeface="Calibri" pitchFamily="34" charset="0"/>
              </a:rPr>
              <a:t>Taxpayers </a:t>
            </a:r>
            <a:r>
              <a:rPr lang="en-US" altLang="en-US" sz="3200" b="1" u="sng" smtClean="0">
                <a:latin typeface="Calibri" pitchFamily="34" charset="0"/>
              </a:rPr>
              <a:t>SHOULD NOT</a:t>
            </a:r>
            <a:r>
              <a:rPr lang="en-US" altLang="en-US" sz="3200" b="1" smtClean="0">
                <a:latin typeface="Calibri" pitchFamily="34" charset="0"/>
              </a:rPr>
              <a:t> advertise they will pay the sales tax  </a:t>
            </a:r>
            <a:r>
              <a:rPr lang="en-US" altLang="en-US" sz="3200" b="1" i="1" smtClean="0">
                <a:latin typeface="Calibri" pitchFamily="34" charset="0"/>
              </a:rPr>
              <a:t>(NRS 372.115)</a:t>
            </a:r>
          </a:p>
          <a:p>
            <a:pPr marL="273050" indent="-273050">
              <a:lnSpc>
                <a:spcPct val="80000"/>
              </a:lnSpc>
            </a:pPr>
            <a:endParaRPr lang="en-US" altLang="en-US" sz="3200" b="1" i="1" smtClean="0">
              <a:latin typeface="Calibri" pitchFamily="34" charset="0"/>
            </a:endParaRPr>
          </a:p>
          <a:p>
            <a:pPr marL="273050" indent="-273050">
              <a:lnSpc>
                <a:spcPct val="80000"/>
              </a:lnSpc>
            </a:pPr>
            <a:r>
              <a:rPr lang="en-US" altLang="en-US" sz="3200" b="1" smtClean="0">
                <a:latin typeface="Calibri" pitchFamily="34" charset="0"/>
              </a:rPr>
              <a:t>Taxpayers </a:t>
            </a:r>
            <a:r>
              <a:rPr lang="en-US" altLang="en-US" sz="3200" b="1" u="sng" smtClean="0">
                <a:latin typeface="Calibri" pitchFamily="34" charset="0"/>
              </a:rPr>
              <a:t>CAN</a:t>
            </a:r>
            <a:r>
              <a:rPr lang="en-US" altLang="en-US" sz="3200" b="1" smtClean="0">
                <a:latin typeface="Calibri" pitchFamily="34" charset="0"/>
              </a:rPr>
              <a:t> state that “sales tax is included….” </a:t>
            </a:r>
            <a:r>
              <a:rPr lang="en-US" altLang="en-US" sz="3200" b="1" i="1" smtClean="0">
                <a:latin typeface="Calibri" pitchFamily="34" charset="0"/>
              </a:rPr>
              <a:t>(NAC 372.760)</a:t>
            </a:r>
          </a:p>
          <a:p>
            <a:pPr marL="273050" indent="-273050">
              <a:lnSpc>
                <a:spcPct val="80000"/>
              </a:lnSpc>
            </a:pPr>
            <a:endParaRPr lang="en-US" altLang="en-US" sz="3200" b="1" i="1" smtClean="0">
              <a:latin typeface="Calibri" pitchFamily="34" charset="0"/>
            </a:endParaRPr>
          </a:p>
          <a:p>
            <a:pPr marL="273050" indent="-273050">
              <a:lnSpc>
                <a:spcPct val="80000"/>
              </a:lnSpc>
            </a:pPr>
            <a:r>
              <a:rPr lang="en-US" altLang="en-US" sz="3200" b="1" smtClean="0">
                <a:latin typeface="Calibri" pitchFamily="34" charset="0"/>
              </a:rPr>
              <a:t>If there is </a:t>
            </a:r>
            <a:r>
              <a:rPr lang="en-US" altLang="en-US" sz="3200" b="1" u="sng" smtClean="0">
                <a:latin typeface="Calibri" pitchFamily="34" charset="0"/>
              </a:rPr>
              <a:t>no statement</a:t>
            </a:r>
            <a:r>
              <a:rPr lang="en-US" altLang="en-US" sz="3200" b="1" smtClean="0">
                <a:latin typeface="Calibri" pitchFamily="34" charset="0"/>
              </a:rPr>
              <a:t> on the invoice or a </a:t>
            </a:r>
            <a:r>
              <a:rPr lang="en-US" altLang="en-US" sz="3200" b="1" u="sng" smtClean="0">
                <a:latin typeface="Calibri" pitchFamily="34" charset="0"/>
              </a:rPr>
              <a:t>sign</a:t>
            </a:r>
            <a:r>
              <a:rPr lang="en-US" altLang="en-US" sz="3200" b="1" smtClean="0">
                <a:latin typeface="Calibri" pitchFamily="34" charset="0"/>
              </a:rPr>
              <a:t> indicating the same, the entire amount or portion that is separated out relating to tangible personal property is considered taxable </a:t>
            </a:r>
            <a:r>
              <a:rPr lang="en-US" altLang="en-US" sz="3200" b="1" i="1" smtClean="0">
                <a:latin typeface="Calibri" pitchFamily="34" charset="0"/>
              </a:rPr>
              <a:t>(NAC 372.760)</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fontAlgn="auto">
              <a:spcAft>
                <a:spcPts val="0"/>
              </a:spcAft>
              <a:defRPr/>
            </a:pPr>
            <a:r>
              <a:rPr lang="en-US" sz="4400" b="1" dirty="0" smtClean="0">
                <a:solidFill>
                  <a:schemeClr val="tx1"/>
                </a:solidFill>
                <a:latin typeface="Calibri" pitchFamily="34" charset="0"/>
              </a:rPr>
              <a:t>TRADE - INS</a:t>
            </a:r>
            <a:endParaRPr lang="en-US" sz="4400" dirty="0">
              <a:latin typeface="Calibri" pitchFamily="34" charset="0"/>
            </a:endParaRPr>
          </a:p>
        </p:txBody>
      </p:sp>
      <p:sp>
        <p:nvSpPr>
          <p:cNvPr id="3" name="Content Placeholder 2"/>
          <p:cNvSpPr>
            <a:spLocks noGrp="1"/>
          </p:cNvSpPr>
          <p:nvPr>
            <p:ph idx="1"/>
          </p:nvPr>
        </p:nvSpPr>
        <p:spPr/>
        <p:txBody>
          <a:bodyPr rtlCol="0">
            <a:normAutofit/>
          </a:bodyPr>
          <a:lstStyle/>
          <a:p>
            <a:pPr marL="274320" indent="-274320" algn="just" fontAlgn="auto">
              <a:spcAft>
                <a:spcPts val="0"/>
              </a:spcAft>
              <a:buFont typeface="Arial" pitchFamily="34" charset="0"/>
              <a:buChar char="•"/>
              <a:defRPr/>
            </a:pPr>
            <a:r>
              <a:rPr lang="en-US" sz="3200" b="1" dirty="0">
                <a:latin typeface="Calibri" pitchFamily="34" charset="0"/>
              </a:rPr>
              <a:t>Trade in of a </a:t>
            </a:r>
            <a:r>
              <a:rPr lang="en-US" sz="3200" b="1" u="sng" dirty="0" smtClean="0">
                <a:latin typeface="Calibri" pitchFamily="34" charset="0"/>
              </a:rPr>
              <a:t>vehicle</a:t>
            </a:r>
            <a:r>
              <a:rPr lang="en-US" sz="3200" b="1" dirty="0" smtClean="0">
                <a:latin typeface="Calibri" pitchFamily="34" charset="0"/>
              </a:rPr>
              <a:t> </a:t>
            </a:r>
            <a:r>
              <a:rPr lang="en-US" sz="3200" b="1" dirty="0">
                <a:latin typeface="Calibri" pitchFamily="34" charset="0"/>
              </a:rPr>
              <a:t>towards the purchase of </a:t>
            </a:r>
            <a:r>
              <a:rPr lang="en-US" sz="3200" b="1" dirty="0" smtClean="0">
                <a:latin typeface="Calibri" pitchFamily="34" charset="0"/>
              </a:rPr>
              <a:t>another vehicle, reduces the purchase price by the value of the trade in.  Sales tax is computed and paid on the net selling price.</a:t>
            </a:r>
          </a:p>
          <a:p>
            <a:pPr marL="274320" indent="-274320" algn="just" fontAlgn="auto">
              <a:spcAft>
                <a:spcPts val="0"/>
              </a:spcAft>
              <a:buFont typeface="Arial" pitchFamily="34" charset="0"/>
              <a:buChar char="•"/>
              <a:defRPr/>
            </a:pPr>
            <a:r>
              <a:rPr lang="en-US" sz="3200" b="1" dirty="0" smtClean="0">
                <a:latin typeface="Calibri" pitchFamily="34" charset="0"/>
              </a:rPr>
              <a:t>Trade-in of a leased vehicle has no affect on the sales tax computation.</a:t>
            </a:r>
            <a:endParaRPr lang="en-US" sz="3200" b="1" dirty="0">
              <a:latin typeface="Calibri" pitchFamily="34" charset="0"/>
            </a:endParaRPr>
          </a:p>
          <a:p>
            <a:pPr marL="457200" indent="0" algn="just" fontAlgn="auto">
              <a:spcAft>
                <a:spcPts val="0"/>
              </a:spcAft>
              <a:buFont typeface="Arial" pitchFamily="34" charset="0"/>
              <a:buNone/>
              <a:defRPr/>
            </a:pPr>
            <a:endParaRPr lang="en-US" i="1" dirty="0">
              <a:solidFill>
                <a:schemeClr val="tx1">
                  <a:lumMod val="50000"/>
                  <a:lumOff val="50000"/>
                </a:schemeClr>
              </a:solidFill>
            </a:endParaRPr>
          </a:p>
          <a:p>
            <a:pPr marL="182880" indent="-182880" fontAlgn="auto">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pPr fontAlgn="auto">
              <a:spcAft>
                <a:spcPts val="0"/>
              </a:spcAft>
              <a:defRPr/>
            </a:pPr>
            <a:r>
              <a:rPr lang="en-US" sz="4400" b="1" dirty="0" smtClean="0">
                <a:solidFill>
                  <a:schemeClr val="tx1"/>
                </a:solidFill>
                <a:latin typeface="Calibri" pitchFamily="34" charset="0"/>
              </a:rPr>
              <a:t>TRADE - INS</a:t>
            </a:r>
            <a:endParaRPr lang="en-US" sz="4400" dirty="0">
              <a:latin typeface="Calibri" pitchFamily="34" charset="0"/>
            </a:endParaRPr>
          </a:p>
        </p:txBody>
      </p:sp>
      <p:sp>
        <p:nvSpPr>
          <p:cNvPr id="29699" name="Content Placeholder 2"/>
          <p:cNvSpPr>
            <a:spLocks noGrp="1"/>
          </p:cNvSpPr>
          <p:nvPr>
            <p:ph idx="1"/>
          </p:nvPr>
        </p:nvSpPr>
        <p:spPr/>
        <p:txBody>
          <a:bodyPr/>
          <a:lstStyle/>
          <a:p>
            <a:r>
              <a:rPr lang="en-US" altLang="en-US" sz="3200" b="1" smtClean="0">
                <a:latin typeface="Calibri" pitchFamily="34" charset="0"/>
              </a:rPr>
              <a:t>Trade-in of a vessel (boat) towards the purchase of a vehicle, tax  credit is computed on the value of the vessel based on the county rate minus the 2% state tax. </a:t>
            </a:r>
          </a:p>
          <a:p>
            <a:r>
              <a:rPr lang="en-US" altLang="en-US" sz="3200" b="1" i="1" smtClean="0">
                <a:latin typeface="Calibri" pitchFamily="34" charset="0"/>
              </a:rPr>
              <a:t>Whenever a vessel is involved, the Supplemental Trade-In form provided by the Department of Taxation must be used</a:t>
            </a:r>
          </a:p>
          <a:p>
            <a:endParaRPr lang="en-US" altLang="en-US" sz="3200" b="1" i="1" smtClean="0">
              <a:latin typeface="Calibri" pitchFamily="34" charset="0"/>
            </a:endParaRPr>
          </a:p>
          <a:p>
            <a:endParaRPr lang="en-US" altLang="en-US" sz="3200" b="1"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8100" y="609600"/>
            <a:ext cx="4618038" cy="62865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1"/>
          <p:cNvSpPr txBox="1">
            <a:spLocks noGrp="1" noChangeArrowheads="1"/>
          </p:cNvSpPr>
          <p:nvPr>
            <p:ph type="title"/>
          </p:nvPr>
        </p:nvSpPr>
        <p:spPr bwMode="auto">
          <a:xfrm>
            <a:off x="381000" y="796925"/>
            <a:ext cx="2514600" cy="52990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mbria" pitchFamily="18" charset="0"/>
                <a:cs typeface="Arial" pitchFamily="34" charset="0"/>
              </a:defRPr>
            </a:lvl1pPr>
            <a:lvl2pPr marL="742950" indent="-285750" eaLnBrk="0" hangingPunct="0">
              <a:defRPr>
                <a:solidFill>
                  <a:schemeClr val="tx1"/>
                </a:solidFill>
                <a:latin typeface="Cambria" pitchFamily="18" charset="0"/>
                <a:cs typeface="Arial" pitchFamily="34" charset="0"/>
              </a:defRPr>
            </a:lvl2pPr>
            <a:lvl3pPr marL="1143000" indent="-228600" eaLnBrk="0" hangingPunct="0">
              <a:defRPr>
                <a:solidFill>
                  <a:schemeClr val="tx1"/>
                </a:solidFill>
                <a:latin typeface="Cambria" pitchFamily="18" charset="0"/>
                <a:cs typeface="Arial" pitchFamily="34" charset="0"/>
              </a:defRPr>
            </a:lvl3pPr>
            <a:lvl4pPr marL="1600200" indent="-228600" eaLnBrk="0" hangingPunct="0">
              <a:defRPr>
                <a:solidFill>
                  <a:schemeClr val="tx1"/>
                </a:solidFill>
                <a:latin typeface="Cambria" pitchFamily="18" charset="0"/>
                <a:cs typeface="Arial" pitchFamily="34" charset="0"/>
              </a:defRPr>
            </a:lvl4pPr>
            <a:lvl5pPr marL="2057400" indent="-228600" eaLnBrk="0" hangingPunct="0">
              <a:defRPr>
                <a:solidFill>
                  <a:schemeClr val="tx1"/>
                </a:solidFill>
                <a:latin typeface="Cambria" pitchFamily="18" charset="0"/>
                <a:cs typeface="Arial" pitchFamily="34" charset="0"/>
              </a:defRPr>
            </a:lvl5pPr>
            <a:lvl6pPr marL="2514600" indent="-228600" eaLnBrk="0" fontAlgn="base" hangingPunct="0">
              <a:spcBef>
                <a:spcPct val="0"/>
              </a:spcBef>
              <a:spcAft>
                <a:spcPct val="0"/>
              </a:spcAft>
              <a:defRPr>
                <a:solidFill>
                  <a:schemeClr val="tx1"/>
                </a:solidFill>
                <a:latin typeface="Cambria" pitchFamily="18" charset="0"/>
                <a:cs typeface="Arial" pitchFamily="34" charset="0"/>
              </a:defRPr>
            </a:lvl6pPr>
            <a:lvl7pPr marL="2971800" indent="-228600" eaLnBrk="0" fontAlgn="base" hangingPunct="0">
              <a:spcBef>
                <a:spcPct val="0"/>
              </a:spcBef>
              <a:spcAft>
                <a:spcPct val="0"/>
              </a:spcAft>
              <a:defRPr>
                <a:solidFill>
                  <a:schemeClr val="tx1"/>
                </a:solidFill>
                <a:latin typeface="Cambria" pitchFamily="18" charset="0"/>
                <a:cs typeface="Arial" pitchFamily="34" charset="0"/>
              </a:defRPr>
            </a:lvl7pPr>
            <a:lvl8pPr marL="3429000" indent="-228600" eaLnBrk="0" fontAlgn="base" hangingPunct="0">
              <a:spcBef>
                <a:spcPct val="0"/>
              </a:spcBef>
              <a:spcAft>
                <a:spcPct val="0"/>
              </a:spcAft>
              <a:defRPr>
                <a:solidFill>
                  <a:schemeClr val="tx1"/>
                </a:solidFill>
                <a:latin typeface="Cambria" pitchFamily="18" charset="0"/>
                <a:cs typeface="Arial" pitchFamily="34" charset="0"/>
              </a:defRPr>
            </a:lvl8pPr>
            <a:lvl9pPr marL="3886200" indent="-228600" eaLnBrk="0" fontAlgn="base" hangingPunct="0">
              <a:spcBef>
                <a:spcPct val="0"/>
              </a:spcBef>
              <a:spcAft>
                <a:spcPct val="0"/>
              </a:spcAft>
              <a:defRPr>
                <a:solidFill>
                  <a:schemeClr val="tx1"/>
                </a:solidFill>
                <a:latin typeface="Cambria" pitchFamily="18" charset="0"/>
                <a:cs typeface="Arial" pitchFamily="34" charset="0"/>
              </a:defRPr>
            </a:lvl9pPr>
          </a:lstStyle>
          <a:p>
            <a:pPr eaLnBrk="1" fontAlgn="auto" hangingPunct="1">
              <a:spcAft>
                <a:spcPts val="0"/>
              </a:spcAft>
              <a:defRPr/>
            </a:pPr>
            <a:r>
              <a:rPr lang="en-US" sz="3200" b="1" dirty="0">
                <a:latin typeface="Calibri" pitchFamily="34" charset="0"/>
              </a:rPr>
              <a:t>Form to use when a vessel is involved in the trade in or trade down</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fontScale="90000"/>
          </a:bodyPr>
          <a:lstStyle/>
          <a:p>
            <a:pPr fontAlgn="auto">
              <a:spcAft>
                <a:spcPts val="0"/>
              </a:spcAft>
              <a:defRPr/>
            </a:pPr>
            <a:r>
              <a:rPr lang="en-US" sz="4400" b="1" dirty="0" smtClean="0">
                <a:solidFill>
                  <a:schemeClr val="tx1"/>
                </a:solidFill>
                <a:latin typeface="Calibri" pitchFamily="34" charset="0"/>
              </a:rPr>
              <a:t>TRADE - INS</a:t>
            </a:r>
            <a:endParaRPr lang="en-US" sz="4400" dirty="0"/>
          </a:p>
        </p:txBody>
      </p:sp>
      <p:sp>
        <p:nvSpPr>
          <p:cNvPr id="3" name="Content Placeholder 2"/>
          <p:cNvSpPr>
            <a:spLocks noGrp="1"/>
          </p:cNvSpPr>
          <p:nvPr>
            <p:ph idx="1"/>
          </p:nvPr>
        </p:nvSpPr>
        <p:spPr/>
        <p:txBody>
          <a:bodyPr rtlCol="0">
            <a:normAutofit/>
          </a:bodyPr>
          <a:lstStyle/>
          <a:p>
            <a:pPr marL="274320" indent="-274320" algn="just" fontAlgn="auto">
              <a:spcAft>
                <a:spcPts val="0"/>
              </a:spcAft>
              <a:buFont typeface="Arial" pitchFamily="34" charset="0"/>
              <a:buChar char="•"/>
              <a:defRPr/>
            </a:pPr>
            <a:r>
              <a:rPr lang="en-US" sz="3200" b="1" dirty="0" smtClean="0">
                <a:latin typeface="Calibri" pitchFamily="34" charset="0"/>
              </a:rPr>
              <a:t>Trade-in </a:t>
            </a:r>
            <a:r>
              <a:rPr lang="en-US" sz="3200" b="1" dirty="0">
                <a:latin typeface="Calibri" pitchFamily="34" charset="0"/>
              </a:rPr>
              <a:t>of a </a:t>
            </a:r>
            <a:r>
              <a:rPr lang="en-US" sz="3200" b="1" u="sng" dirty="0">
                <a:latin typeface="Calibri" pitchFamily="34" charset="0"/>
              </a:rPr>
              <a:t>vehicle</a:t>
            </a:r>
            <a:r>
              <a:rPr lang="en-US" sz="3200" b="1" dirty="0">
                <a:latin typeface="Calibri" pitchFamily="34" charset="0"/>
              </a:rPr>
              <a:t>  towards the purchase of a boat (vessel</a:t>
            </a:r>
            <a:r>
              <a:rPr lang="en-US" sz="3200" b="1" dirty="0" smtClean="0">
                <a:latin typeface="Calibri" pitchFamily="34" charset="0"/>
              </a:rPr>
              <a:t>), the </a:t>
            </a:r>
            <a:r>
              <a:rPr lang="en-US" sz="3200" b="1" dirty="0">
                <a:latin typeface="Calibri" pitchFamily="34" charset="0"/>
              </a:rPr>
              <a:t>trade-in tax credit is the full county tax rate. </a:t>
            </a:r>
            <a:endParaRPr lang="en-US" sz="3200" b="1" dirty="0" smtClean="0">
              <a:latin typeface="Calibri" pitchFamily="34" charset="0"/>
            </a:endParaRPr>
          </a:p>
          <a:p>
            <a:pPr marL="274320" indent="-274320" algn="just" fontAlgn="auto">
              <a:spcAft>
                <a:spcPts val="0"/>
              </a:spcAft>
              <a:buFont typeface="Arial" pitchFamily="34" charset="0"/>
              <a:buChar char="•"/>
              <a:defRPr/>
            </a:pPr>
            <a:endParaRPr lang="en-US" sz="3200" b="1" dirty="0">
              <a:latin typeface="Calibri" pitchFamily="34" charset="0"/>
            </a:endParaRPr>
          </a:p>
          <a:p>
            <a:pPr marL="274320" indent="-274320" algn="just" fontAlgn="auto">
              <a:spcAft>
                <a:spcPts val="0"/>
              </a:spcAft>
              <a:buFont typeface="Arial" pitchFamily="34" charset="0"/>
              <a:buChar char="•"/>
              <a:defRPr/>
            </a:pPr>
            <a:r>
              <a:rPr lang="en-US" sz="3200" b="1" dirty="0">
                <a:latin typeface="Calibri" pitchFamily="34" charset="0"/>
              </a:rPr>
              <a:t>Trade-ins are to be reported as an exempt sale in Column B of the sales tax return.  </a:t>
            </a:r>
          </a:p>
          <a:p>
            <a:pPr marL="182880" indent="-182880" fontAlgn="auto">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pPr fontAlgn="auto">
              <a:spcAft>
                <a:spcPts val="0"/>
              </a:spcAft>
              <a:defRPr/>
            </a:pPr>
            <a:r>
              <a:rPr lang="en-US" b="1" dirty="0" smtClean="0">
                <a:solidFill>
                  <a:schemeClr val="tx1"/>
                </a:solidFill>
                <a:latin typeface="Calibri" pitchFamily="34" charset="0"/>
              </a:rPr>
              <a:t>TRADE - INS</a:t>
            </a:r>
            <a:endParaRPr lang="en-US" dirty="0"/>
          </a:p>
        </p:txBody>
      </p:sp>
      <p:sp>
        <p:nvSpPr>
          <p:cNvPr id="32771" name="Content Placeholder 2"/>
          <p:cNvSpPr>
            <a:spLocks noGrp="1"/>
          </p:cNvSpPr>
          <p:nvPr>
            <p:ph idx="1"/>
          </p:nvPr>
        </p:nvSpPr>
        <p:spPr/>
        <p:txBody>
          <a:bodyPr/>
          <a:lstStyle/>
          <a:p>
            <a:pPr marL="273050" indent="-273050"/>
            <a:r>
              <a:rPr lang="en-US" altLang="en-US" sz="3200" b="1" dirty="0" smtClean="0">
                <a:latin typeface="Calibri" pitchFamily="34" charset="0"/>
              </a:rPr>
              <a:t>Trade-in tax credit on vehicle not purchased in Nevada </a:t>
            </a:r>
          </a:p>
          <a:p>
            <a:pPr marL="273050" indent="-273050"/>
            <a:r>
              <a:rPr lang="en-US" altLang="en-US" sz="3200" b="1" dirty="0" smtClean="0">
                <a:latin typeface="Calibri" pitchFamily="34" charset="0"/>
              </a:rPr>
              <a:t>A trade-in allowance is allowed on all vehicle trade-ins regardless of where the trade-in vehicle was initially </a:t>
            </a:r>
            <a:r>
              <a:rPr lang="en-US" altLang="en-US" sz="3200" b="1" dirty="0" smtClean="0">
                <a:latin typeface="Calibri" pitchFamily="34" charset="0"/>
              </a:rPr>
              <a:t>purchased </a:t>
            </a:r>
            <a:endParaRPr lang="en-US" altLang="en-US" sz="3200" b="1"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fontAlgn="auto">
              <a:spcAft>
                <a:spcPts val="0"/>
              </a:spcAft>
              <a:defRPr/>
            </a:pPr>
            <a:r>
              <a:rPr lang="en-US" sz="4400" b="1" dirty="0" smtClean="0">
                <a:solidFill>
                  <a:schemeClr val="tx1"/>
                </a:solidFill>
                <a:latin typeface="Calibri" pitchFamily="34" charset="0"/>
              </a:rPr>
              <a:t>TRADE - INS</a:t>
            </a:r>
            <a:endParaRPr lang="en-US" sz="4400" dirty="0"/>
          </a:p>
        </p:txBody>
      </p:sp>
      <p:sp>
        <p:nvSpPr>
          <p:cNvPr id="33795" name="Content Placeholder 2"/>
          <p:cNvSpPr>
            <a:spLocks noGrp="1"/>
          </p:cNvSpPr>
          <p:nvPr>
            <p:ph idx="1"/>
          </p:nvPr>
        </p:nvSpPr>
        <p:spPr>
          <a:xfrm>
            <a:off x="457200" y="1371600"/>
            <a:ext cx="8229600" cy="4754563"/>
          </a:xfrm>
        </p:spPr>
        <p:txBody>
          <a:bodyPr/>
          <a:lstStyle/>
          <a:p>
            <a:r>
              <a:rPr lang="en-US" altLang="en-US" sz="3200" b="1" dirty="0" smtClean="0">
                <a:latin typeface="Calibri" pitchFamily="34" charset="0"/>
              </a:rPr>
              <a:t>Trade-downs-- A vehicle/vessel that is given a trade-in credit which is higher than the selling price of the new vehicle/vessel, the trade-in tax credit cannot exceed the tax of the selling price of the new </a:t>
            </a:r>
            <a:r>
              <a:rPr lang="en-US" altLang="en-US" sz="3200" b="1" dirty="0" smtClean="0">
                <a:latin typeface="Calibri" pitchFamily="34" charset="0"/>
              </a:rPr>
              <a:t>vehicle/vessel</a:t>
            </a:r>
            <a:endParaRPr lang="en-US" altLang="en-US" sz="3200" b="1" dirty="0" smtClean="0">
              <a:latin typeface="Calibri" pitchFamily="34" charset="0"/>
            </a:endParaRPr>
          </a:p>
          <a:p>
            <a:r>
              <a:rPr lang="en-US" altLang="en-US" sz="3200" b="1" dirty="0" smtClean="0">
                <a:latin typeface="Calibri" pitchFamily="34" charset="0"/>
              </a:rPr>
              <a:t>Trade-downs of vessels are subject to 2% tax on the selling price of the new </a:t>
            </a:r>
            <a:r>
              <a:rPr lang="en-US" altLang="en-US" sz="3200" b="1" dirty="0" smtClean="0">
                <a:latin typeface="Calibri" pitchFamily="34" charset="0"/>
              </a:rPr>
              <a:t>vessel</a:t>
            </a:r>
            <a:endParaRPr lang="en-US" altLang="en-US" sz="3200" b="1" dirty="0" smtClean="0">
              <a:latin typeface="Calibri" pitchFamily="34" charset="0"/>
            </a:endParaRPr>
          </a:p>
          <a:p>
            <a:endParaRPr lang="en-US" altLang="en-US" sz="3200" b="1" dirty="0" smtClean="0">
              <a:latin typeface="Calibri" pitchFamily="34" charset="0"/>
            </a:endParaRPr>
          </a:p>
          <a:p>
            <a:endParaRPr lang="en-US" altLang="en-US" dirty="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609600" y="2133600"/>
            <a:ext cx="8534400" cy="1143000"/>
          </a:xfrm>
          <a:solidFill>
            <a:schemeClr val="tx2">
              <a:lumMod val="20000"/>
              <a:lumOff val="80000"/>
            </a:schemeClr>
          </a:solidFill>
        </p:spPr>
        <p:txBody>
          <a:bodyPr/>
          <a:lstStyle/>
          <a:p>
            <a:pPr fontAlgn="auto">
              <a:spcAft>
                <a:spcPts val="0"/>
              </a:spcAft>
              <a:defRPr/>
            </a:pPr>
            <a:r>
              <a:rPr lang="en-US" sz="6000" b="1" dirty="0" smtClean="0">
                <a:solidFill>
                  <a:schemeClr val="tx1"/>
                </a:solidFill>
                <a:latin typeface="Calibri" pitchFamily="34" charset="0"/>
              </a:rPr>
              <a:t>LEASES</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304800" y="457200"/>
            <a:ext cx="8610600" cy="714375"/>
          </a:xfrm>
        </p:spPr>
        <p:txBody>
          <a:bodyPr>
            <a:normAutofit fontScale="90000"/>
          </a:bodyPr>
          <a:lstStyle/>
          <a:p>
            <a:pPr fontAlgn="auto">
              <a:spcAft>
                <a:spcPts val="0"/>
              </a:spcAft>
              <a:defRPr/>
            </a:pPr>
            <a:r>
              <a:rPr lang="en-US" sz="4400" b="1" dirty="0" smtClean="0">
                <a:solidFill>
                  <a:schemeClr val="tx1"/>
                </a:solidFill>
                <a:latin typeface="Calibri" pitchFamily="34" charset="0"/>
              </a:rPr>
              <a:t>LEASE DEFINITIONS</a:t>
            </a:r>
          </a:p>
        </p:txBody>
      </p:sp>
      <p:sp>
        <p:nvSpPr>
          <p:cNvPr id="35843" name="Rectangle 3"/>
          <p:cNvSpPr>
            <a:spLocks noGrp="1" noChangeArrowheads="1"/>
          </p:cNvSpPr>
          <p:nvPr>
            <p:ph idx="1"/>
          </p:nvPr>
        </p:nvSpPr>
        <p:spPr/>
        <p:txBody>
          <a:bodyPr/>
          <a:lstStyle/>
          <a:p>
            <a:pPr marL="273050" indent="-273050"/>
            <a:r>
              <a:rPr lang="en-US" altLang="en-US" sz="3200" b="1" dirty="0" smtClean="0">
                <a:latin typeface="Calibri" pitchFamily="34" charset="0"/>
              </a:rPr>
              <a:t>Residual Value -- Estimated fair market value of the vehicle at the end of the </a:t>
            </a:r>
            <a:r>
              <a:rPr lang="en-US" altLang="en-US" sz="3200" b="1" dirty="0" smtClean="0">
                <a:latin typeface="Calibri" pitchFamily="34" charset="0"/>
              </a:rPr>
              <a:t>lease</a:t>
            </a:r>
            <a:endParaRPr lang="en-US" altLang="en-US" sz="3200" b="1" dirty="0" smtClean="0">
              <a:latin typeface="Calibri" pitchFamily="34" charset="0"/>
            </a:endParaRPr>
          </a:p>
          <a:p>
            <a:pPr marL="273050" indent="-273050"/>
            <a:r>
              <a:rPr lang="en-US" altLang="en-US" sz="3200" b="1" dirty="0" smtClean="0">
                <a:latin typeface="Calibri" pitchFamily="34" charset="0"/>
              </a:rPr>
              <a:t>Capitalized Cost -- Value agreed upon for the vehicle to be leased, including add-on costs, admin fees, prior lease balance, etc.</a:t>
            </a:r>
          </a:p>
          <a:p>
            <a:pPr marL="273050" indent="-273050"/>
            <a:r>
              <a:rPr lang="en-US" altLang="en-US" sz="3200" b="1" dirty="0" smtClean="0">
                <a:latin typeface="Calibri" pitchFamily="34" charset="0"/>
              </a:rPr>
              <a:t>Capitalized Cost Reduction -- Amount of any net trade-in allowance, rebate, etc. that is used to reduce the amount to be </a:t>
            </a:r>
            <a:r>
              <a:rPr lang="en-US" altLang="en-US" sz="3200" b="1" dirty="0" smtClean="0">
                <a:latin typeface="Calibri" pitchFamily="34" charset="0"/>
              </a:rPr>
              <a:t>leased</a:t>
            </a:r>
            <a:endParaRPr lang="en-US" altLang="en-US" sz="3200" b="1"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228600" y="457200"/>
            <a:ext cx="8458200" cy="685800"/>
          </a:xfrm>
        </p:spPr>
        <p:txBody>
          <a:bodyPr>
            <a:normAutofit fontScale="90000"/>
          </a:bodyPr>
          <a:lstStyle/>
          <a:p>
            <a:pPr fontAlgn="auto">
              <a:spcAft>
                <a:spcPts val="0"/>
              </a:spcAft>
              <a:defRPr/>
            </a:pPr>
            <a:r>
              <a:rPr lang="en-US" sz="4400" b="1" dirty="0" smtClean="0">
                <a:solidFill>
                  <a:schemeClr val="tx1"/>
                </a:solidFill>
                <a:latin typeface="Calibri" pitchFamily="34" charset="0"/>
              </a:rPr>
              <a:t>LONG TERM VEHICLE LEASES</a:t>
            </a:r>
          </a:p>
        </p:txBody>
      </p:sp>
      <p:sp>
        <p:nvSpPr>
          <p:cNvPr id="36867" name="Rectangle 3"/>
          <p:cNvSpPr>
            <a:spLocks noGrp="1" noChangeArrowheads="1"/>
          </p:cNvSpPr>
          <p:nvPr>
            <p:ph idx="1"/>
          </p:nvPr>
        </p:nvSpPr>
        <p:spPr/>
        <p:txBody>
          <a:bodyPr/>
          <a:lstStyle/>
          <a:p>
            <a:r>
              <a:rPr lang="en-US" altLang="en-US" sz="3200" b="1" smtClean="0">
                <a:latin typeface="Calibri" pitchFamily="34" charset="0"/>
              </a:rPr>
              <a:t>A long term lease is for a period over 31 days (NRS 482.053)</a:t>
            </a:r>
          </a:p>
          <a:p>
            <a:r>
              <a:rPr lang="en-US" altLang="en-US" sz="3200" b="1" smtClean="0">
                <a:latin typeface="Calibri" pitchFamily="34" charset="0"/>
              </a:rPr>
              <a:t>Information on the lease:</a:t>
            </a:r>
          </a:p>
          <a:p>
            <a:pPr marL="914400" lvl="1" indent="-457200"/>
            <a:r>
              <a:rPr lang="en-US" altLang="en-US" sz="3200" b="1" smtClean="0">
                <a:latin typeface="Calibri" pitchFamily="34" charset="0"/>
              </a:rPr>
              <a:t>Value of leased vehicle</a:t>
            </a:r>
          </a:p>
          <a:p>
            <a:pPr marL="914400" lvl="1" indent="-457200"/>
            <a:r>
              <a:rPr lang="en-US" altLang="en-US" sz="3200" b="1" smtClean="0">
                <a:latin typeface="Calibri" pitchFamily="34" charset="0"/>
              </a:rPr>
              <a:t>How payment at inception is disbursed</a:t>
            </a:r>
          </a:p>
          <a:p>
            <a:pPr marL="914400" lvl="1" indent="-457200"/>
            <a:r>
              <a:rPr lang="en-US" altLang="en-US" sz="3200" b="1" smtClean="0">
                <a:latin typeface="Calibri" pitchFamily="34" charset="0"/>
              </a:rPr>
              <a:t>Computation of monthly sales tax</a:t>
            </a:r>
          </a:p>
          <a:p>
            <a:pPr marL="914400" lvl="1" indent="-457200"/>
            <a:r>
              <a:rPr lang="en-US" altLang="en-US" sz="3200" b="1" smtClean="0">
                <a:latin typeface="Calibri" pitchFamily="34" charset="0"/>
              </a:rPr>
              <a:t>Estimated (residual) value at end of lease</a:t>
            </a:r>
          </a:p>
          <a:p>
            <a:pPr marL="914400" lvl="1" indent="-457200"/>
            <a:r>
              <a:rPr lang="en-US" altLang="en-US" sz="3200" b="1" smtClean="0">
                <a:latin typeface="Calibri" pitchFamily="34" charset="0"/>
              </a:rPr>
              <a:t>Purchase option</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457200" y="457200"/>
            <a:ext cx="8229600" cy="609600"/>
          </a:xfrm>
        </p:spPr>
        <p:txBody>
          <a:bodyPr>
            <a:normAutofit fontScale="90000"/>
          </a:bodyPr>
          <a:lstStyle/>
          <a:p>
            <a:pPr fontAlgn="auto">
              <a:spcAft>
                <a:spcPts val="0"/>
              </a:spcAft>
              <a:defRPr/>
            </a:pPr>
            <a:r>
              <a:rPr lang="en-US" sz="4400" b="1" dirty="0">
                <a:solidFill>
                  <a:schemeClr val="tx1"/>
                </a:solidFill>
                <a:latin typeface="Calibri" pitchFamily="34" charset="0"/>
              </a:rPr>
              <a:t>AUTOMOBILE INDUSTRY</a:t>
            </a:r>
            <a:endParaRPr lang="en-US" sz="4400" b="1" dirty="0" smtClean="0">
              <a:solidFill>
                <a:schemeClr val="tx1"/>
              </a:solidFill>
              <a:latin typeface="Calibri" pitchFamily="34" charset="0"/>
            </a:endParaRPr>
          </a:p>
        </p:txBody>
      </p:sp>
      <p:sp>
        <p:nvSpPr>
          <p:cNvPr id="15362" name="Rectangle 3"/>
          <p:cNvSpPr>
            <a:spLocks noGrp="1" noChangeArrowheads="1"/>
          </p:cNvSpPr>
          <p:nvPr>
            <p:ph idx="1"/>
          </p:nvPr>
        </p:nvSpPr>
        <p:spPr>
          <a:xfrm>
            <a:off x="533400" y="1752600"/>
            <a:ext cx="8229600" cy="4343400"/>
          </a:xfrm>
        </p:spPr>
        <p:txBody>
          <a:bodyPr rtlCol="0">
            <a:normAutofit fontScale="92500" lnSpcReduction="10000"/>
          </a:bodyPr>
          <a:lstStyle/>
          <a:p>
            <a:pPr marL="182880" indent="-182880" fontAlgn="auto">
              <a:spcAft>
                <a:spcPts val="0"/>
              </a:spcAft>
              <a:buFontTx/>
              <a:buNone/>
              <a:defRPr/>
            </a:pPr>
            <a:r>
              <a:rPr lang="en-US" sz="3200" dirty="0" smtClean="0">
                <a:latin typeface="Calibri" pitchFamily="34" charset="0"/>
              </a:rPr>
              <a:t>Information Sites:</a:t>
            </a:r>
          </a:p>
          <a:p>
            <a:pPr marL="182880" indent="-182880" fontAlgn="auto">
              <a:spcAft>
                <a:spcPts val="0"/>
              </a:spcAft>
              <a:buFont typeface="Arial" pitchFamily="34" charset="0"/>
              <a:buNone/>
              <a:defRPr/>
            </a:pPr>
            <a:r>
              <a:rPr lang="en-US" sz="2600" dirty="0">
                <a:latin typeface="Calibri" pitchFamily="34" charset="0"/>
              </a:rPr>
              <a:t>Department of Taxation:</a:t>
            </a:r>
            <a:r>
              <a:rPr lang="en-US" sz="3200" dirty="0">
                <a:latin typeface="Calibri" pitchFamily="34" charset="0"/>
              </a:rPr>
              <a:t> </a:t>
            </a:r>
            <a:r>
              <a:rPr lang="en-US" sz="3200" dirty="0">
                <a:solidFill>
                  <a:schemeClr val="tx1">
                    <a:lumMod val="50000"/>
                    <a:lumOff val="50000"/>
                  </a:schemeClr>
                </a:solidFill>
                <a:latin typeface="Calibri" pitchFamily="34" charset="0"/>
              </a:rPr>
              <a:t> </a:t>
            </a:r>
            <a:r>
              <a:rPr lang="en-US" b="1" u="sng" dirty="0">
                <a:solidFill>
                  <a:srgbClr val="6600FF"/>
                </a:solidFill>
                <a:latin typeface="Calibri" pitchFamily="34" charset="0"/>
              </a:rPr>
              <a:t>http://www.tax.nv.gov</a:t>
            </a:r>
          </a:p>
          <a:p>
            <a:pPr marL="182880" indent="-182880" fontAlgn="auto">
              <a:spcAft>
                <a:spcPts val="0"/>
              </a:spcAft>
              <a:buFontTx/>
              <a:buNone/>
              <a:defRPr/>
            </a:pPr>
            <a:endParaRPr lang="en-US" sz="3200" dirty="0" smtClean="0">
              <a:latin typeface="Calibri" pitchFamily="34" charset="0"/>
            </a:endParaRPr>
          </a:p>
          <a:p>
            <a:pPr marL="182880" indent="-182880" fontAlgn="auto">
              <a:spcAft>
                <a:spcPts val="0"/>
              </a:spcAft>
              <a:buFontTx/>
              <a:buNone/>
              <a:defRPr/>
            </a:pPr>
            <a:r>
              <a:rPr lang="en-US" sz="2600" dirty="0" smtClean="0">
                <a:latin typeface="Calibri" pitchFamily="34" charset="0"/>
              </a:rPr>
              <a:t>DMV main website:  </a:t>
            </a:r>
            <a:r>
              <a:rPr lang="en-US" b="1" u="sng" dirty="0" smtClean="0">
                <a:solidFill>
                  <a:srgbClr val="6600FF"/>
                </a:solidFill>
                <a:latin typeface="Calibri" pitchFamily="34" charset="0"/>
              </a:rPr>
              <a:t>http://dmvnv.com/</a:t>
            </a:r>
          </a:p>
          <a:p>
            <a:pPr marL="182880" indent="-182880" fontAlgn="auto">
              <a:spcAft>
                <a:spcPts val="0"/>
              </a:spcAft>
              <a:buFontTx/>
              <a:buNone/>
              <a:defRPr/>
            </a:pPr>
            <a:endParaRPr lang="en-US" dirty="0" smtClean="0">
              <a:solidFill>
                <a:schemeClr val="tx1">
                  <a:lumMod val="50000"/>
                  <a:lumOff val="50000"/>
                </a:schemeClr>
              </a:solidFill>
              <a:latin typeface="Calibri" pitchFamily="34" charset="0"/>
            </a:endParaRPr>
          </a:p>
          <a:p>
            <a:pPr marL="182880" indent="-182880" fontAlgn="auto">
              <a:spcAft>
                <a:spcPts val="0"/>
              </a:spcAft>
              <a:buFontTx/>
              <a:buNone/>
              <a:defRPr/>
            </a:pPr>
            <a:r>
              <a:rPr lang="en-US" sz="2600" dirty="0" smtClean="0">
                <a:latin typeface="Calibri" pitchFamily="34" charset="0"/>
              </a:rPr>
              <a:t>DMV Registration/Title Guide: </a:t>
            </a:r>
            <a:r>
              <a:rPr lang="en-US" b="1" u="sng" dirty="0" smtClean="0">
                <a:solidFill>
                  <a:srgbClr val="6600FF"/>
                </a:solidFill>
                <a:latin typeface="Calibri" pitchFamily="34" charset="0"/>
              </a:rPr>
              <a:t>http://www.dmvnv.com/pdfforms/regtitle.pdf</a:t>
            </a:r>
          </a:p>
          <a:p>
            <a:pPr marL="182880" indent="-182880" fontAlgn="auto">
              <a:spcAft>
                <a:spcPts val="0"/>
              </a:spcAft>
              <a:buFontTx/>
              <a:buNone/>
              <a:defRPr/>
            </a:pPr>
            <a:endParaRPr lang="en-US" dirty="0" smtClean="0">
              <a:solidFill>
                <a:schemeClr val="tx1">
                  <a:lumMod val="50000"/>
                  <a:lumOff val="50000"/>
                </a:schemeClr>
              </a:solidFill>
              <a:latin typeface="Calibri" pitchFamily="34" charset="0"/>
            </a:endParaRPr>
          </a:p>
          <a:p>
            <a:pPr marL="182880" indent="-182880" fontAlgn="auto">
              <a:spcAft>
                <a:spcPts val="0"/>
              </a:spcAft>
              <a:buFontTx/>
              <a:buNone/>
              <a:defRPr/>
            </a:pPr>
            <a:r>
              <a:rPr lang="en-US" sz="2600" dirty="0" smtClean="0">
                <a:latin typeface="Calibri" pitchFamily="34" charset="0"/>
              </a:rPr>
              <a:t>Statutes and Nevada Administrative Code: </a:t>
            </a:r>
            <a:r>
              <a:rPr lang="en-US" b="1" u="sng" dirty="0" smtClean="0">
                <a:solidFill>
                  <a:srgbClr val="6600FF"/>
                </a:solidFill>
                <a:latin typeface="Calibri" pitchFamily="34" charset="0"/>
              </a:rPr>
              <a:t>http://www.leg.state.nv.us/law1.cfm</a:t>
            </a:r>
          </a:p>
          <a:p>
            <a:pPr marL="182880" indent="-182880" fontAlgn="auto">
              <a:spcAft>
                <a:spcPts val="0"/>
              </a:spcAft>
              <a:buFontTx/>
              <a:buNone/>
              <a:defRPr/>
            </a:pPr>
            <a:endParaRPr lang="en-US" b="1" dirty="0" smtClean="0">
              <a:solidFill>
                <a:schemeClr val="accent2"/>
              </a:solidFill>
            </a:endParaRPr>
          </a:p>
          <a:p>
            <a:pPr marL="182880" indent="-182880" fontAlgn="auto">
              <a:spcAft>
                <a:spcPts val="0"/>
              </a:spcAft>
              <a:buFontTx/>
              <a:buNone/>
              <a:defRPr/>
            </a:pPr>
            <a:endParaRPr lang="en-US" dirty="0" smtClean="0">
              <a:solidFill>
                <a:schemeClr val="tx1">
                  <a:lumMod val="50000"/>
                  <a:lumOff val="50000"/>
                </a:schemeClr>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a:xfrm>
            <a:off x="304800" y="457200"/>
            <a:ext cx="8743950" cy="762000"/>
          </a:xfrm>
        </p:spPr>
        <p:txBody>
          <a:bodyPr/>
          <a:lstStyle/>
          <a:p>
            <a:pPr fontAlgn="auto">
              <a:spcAft>
                <a:spcPts val="0"/>
              </a:spcAft>
              <a:defRPr/>
            </a:pPr>
            <a:r>
              <a:rPr lang="en-US" sz="4400" b="1" dirty="0" smtClean="0">
                <a:solidFill>
                  <a:schemeClr val="tx1"/>
                </a:solidFill>
                <a:latin typeface="Calibri" pitchFamily="34" charset="0"/>
              </a:rPr>
              <a:t>TAXABLE ITEMS IN A LEASE</a:t>
            </a:r>
          </a:p>
        </p:txBody>
      </p:sp>
      <p:sp>
        <p:nvSpPr>
          <p:cNvPr id="37891" name="Rectangle 3"/>
          <p:cNvSpPr>
            <a:spLocks noGrp="1" noChangeArrowheads="1"/>
          </p:cNvSpPr>
          <p:nvPr>
            <p:ph idx="1"/>
          </p:nvPr>
        </p:nvSpPr>
        <p:spPr/>
        <p:txBody>
          <a:bodyPr/>
          <a:lstStyle/>
          <a:p>
            <a:pPr>
              <a:lnSpc>
                <a:spcPct val="150000"/>
              </a:lnSpc>
            </a:pPr>
            <a:r>
              <a:rPr lang="en-US" altLang="en-US" sz="3200" b="1" smtClean="0">
                <a:latin typeface="Calibri" pitchFamily="34" charset="0"/>
              </a:rPr>
              <a:t>Monthly payments</a:t>
            </a:r>
          </a:p>
          <a:p>
            <a:pPr>
              <a:lnSpc>
                <a:spcPct val="150000"/>
              </a:lnSpc>
            </a:pPr>
            <a:r>
              <a:rPr lang="en-US" altLang="en-US" sz="3200" b="1" smtClean="0">
                <a:latin typeface="Calibri" pitchFamily="34" charset="0"/>
              </a:rPr>
              <a:t>First payment paid to dealership, remainder remitted to/by leasing company</a:t>
            </a:r>
          </a:p>
          <a:p>
            <a:pPr>
              <a:lnSpc>
                <a:spcPct val="150000"/>
              </a:lnSpc>
            </a:pPr>
            <a:r>
              <a:rPr lang="en-US" altLang="en-US" sz="3200" b="1" smtClean="0">
                <a:latin typeface="Calibri" pitchFamily="34" charset="0"/>
              </a:rPr>
              <a:t>Doc fees showing on lease</a:t>
            </a:r>
          </a:p>
          <a:p>
            <a:pPr>
              <a:lnSpc>
                <a:spcPct val="150000"/>
              </a:lnSpc>
            </a:pPr>
            <a:r>
              <a:rPr lang="en-US" altLang="en-US" sz="3200" b="1" smtClean="0">
                <a:latin typeface="Calibri" pitchFamily="34" charset="0"/>
              </a:rPr>
              <a:t>“Smog Fees” showing on lease</a:t>
            </a:r>
          </a:p>
          <a:p>
            <a:pPr>
              <a:lnSpc>
                <a:spcPct val="150000"/>
              </a:lnSpc>
            </a:pPr>
            <a:r>
              <a:rPr lang="en-US" altLang="en-US" sz="3200" b="1" smtClean="0">
                <a:latin typeface="Calibri" pitchFamily="34" charset="0"/>
              </a:rPr>
              <a:t>Capitalized Cost Reduction</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3"/>
          <p:cNvSpPr txBox="1">
            <a:spLocks noChangeArrowheads="1"/>
          </p:cNvSpPr>
          <p:nvPr/>
        </p:nvSpPr>
        <p:spPr bwMode="auto">
          <a:xfrm>
            <a:off x="457200" y="381000"/>
            <a:ext cx="83058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algn="ctr">
              <a:spcBef>
                <a:spcPct val="50000"/>
              </a:spcBef>
            </a:pPr>
            <a:r>
              <a:rPr lang="en-US" altLang="en-US" sz="4000" b="1" dirty="0">
                <a:latin typeface="Calibri" panose="020F0502020204030204" pitchFamily="34" charset="0"/>
              </a:rPr>
              <a:t>Example of Vehicle Lease</a:t>
            </a:r>
          </a:p>
        </p:txBody>
      </p:sp>
      <p:sp>
        <p:nvSpPr>
          <p:cNvPr id="38915" name="Text Box 4"/>
          <p:cNvSpPr txBox="1">
            <a:spLocks noChangeArrowheads="1"/>
          </p:cNvSpPr>
          <p:nvPr/>
        </p:nvSpPr>
        <p:spPr bwMode="auto">
          <a:xfrm>
            <a:off x="647700" y="6248400"/>
            <a:ext cx="7772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algn="ctr">
              <a:spcBef>
                <a:spcPct val="50000"/>
              </a:spcBef>
            </a:pPr>
            <a:r>
              <a:rPr lang="en-US" altLang="en-US" b="1">
                <a:latin typeface="Calibri" pitchFamily="34" charset="0"/>
              </a:rPr>
              <a:t>Please note that this is only a partial example of a completed lease</a:t>
            </a:r>
          </a:p>
        </p:txBody>
      </p:sp>
      <p:graphicFrame>
        <p:nvGraphicFramePr>
          <p:cNvPr id="38916" name="Object 5"/>
          <p:cNvGraphicFramePr>
            <a:graphicFrameLocks noChangeAspect="1"/>
          </p:cNvGraphicFramePr>
          <p:nvPr/>
        </p:nvGraphicFramePr>
        <p:xfrm>
          <a:off x="609600" y="1219200"/>
          <a:ext cx="7467600" cy="5087938"/>
        </p:xfrm>
        <a:graphic>
          <a:graphicData uri="http://schemas.openxmlformats.org/presentationml/2006/ole">
            <mc:AlternateContent xmlns:mc="http://schemas.openxmlformats.org/markup-compatibility/2006">
              <mc:Choice xmlns:v="urn:schemas-microsoft-com:vml" Requires="v">
                <p:oleObj spid="_x0000_s38919" name="Document" r:id="rId3" imgW="5623869" imgH="3843974" progId="Word.Document.8">
                  <p:embed/>
                </p:oleObj>
              </mc:Choice>
              <mc:Fallback>
                <p:oleObj name="Document" r:id="rId3" imgW="5623869" imgH="3843974" progId="Word.Documen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219200"/>
                        <a:ext cx="7467600" cy="50879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5762" y="2819400"/>
            <a:ext cx="8686800" cy="1143000"/>
          </a:xfrm>
          <a:solidFill>
            <a:schemeClr val="tx2">
              <a:lumMod val="20000"/>
              <a:lumOff val="80000"/>
            </a:schemeClr>
          </a:solidFill>
        </p:spPr>
        <p:txBody>
          <a:bodyPr>
            <a:normAutofit fontScale="90000"/>
          </a:bodyPr>
          <a:lstStyle/>
          <a:p>
            <a:pPr fontAlgn="auto">
              <a:spcAft>
                <a:spcPts val="0"/>
              </a:spcAft>
              <a:defRPr/>
            </a:pPr>
            <a:r>
              <a:rPr lang="en-US" sz="6000" b="1" dirty="0" smtClean="0"/>
              <a:t/>
            </a:r>
            <a:br>
              <a:rPr lang="en-US" sz="6000" b="1" dirty="0" smtClean="0"/>
            </a:br>
            <a:r>
              <a:rPr lang="en-US" sz="6700" b="1" dirty="0" smtClean="0">
                <a:solidFill>
                  <a:schemeClr val="tx1"/>
                </a:solidFill>
                <a:latin typeface="Calibri" pitchFamily="34" charset="0"/>
              </a:rPr>
              <a:t>EXEMPT SALES</a:t>
            </a:r>
            <a:r>
              <a:rPr lang="en-US" sz="6700" dirty="0" smtClean="0">
                <a:solidFill>
                  <a:schemeClr val="tx1"/>
                </a:solidFill>
                <a:latin typeface="Calibri" pitchFamily="34" charset="0"/>
              </a:rPr>
              <a:t/>
            </a:r>
            <a:br>
              <a:rPr lang="en-US" sz="6700" dirty="0" smtClean="0">
                <a:solidFill>
                  <a:schemeClr val="tx1"/>
                </a:solidFill>
                <a:latin typeface="Calibri" pitchFamily="34" charset="0"/>
              </a:rPr>
            </a:br>
            <a:endParaRPr lang="en-US" sz="6700" dirty="0" smtClean="0">
              <a:solidFill>
                <a:schemeClr val="tx1"/>
              </a:solidFill>
              <a:latin typeface="Calibri" pitchFamily="34" charset="0"/>
            </a:endParaRPr>
          </a:p>
        </p:txBody>
      </p:sp>
      <p:sp>
        <p:nvSpPr>
          <p:cNvPr id="3" name="Content Placeholder 2"/>
          <p:cNvSpPr>
            <a:spLocks noGrp="1"/>
          </p:cNvSpPr>
          <p:nvPr>
            <p:ph idx="1"/>
          </p:nvPr>
        </p:nvSpPr>
        <p:spPr>
          <a:xfrm>
            <a:off x="8610600" y="5867400"/>
            <a:ext cx="76200" cy="258763"/>
          </a:xfrm>
        </p:spPr>
        <p:txBody>
          <a:bodyPr rtlCol="0">
            <a:normAutofit fontScale="55000" lnSpcReduction="20000"/>
          </a:bodyPr>
          <a:lstStyle/>
          <a:p>
            <a:pPr marL="274320" indent="-274320" fontAlgn="auto">
              <a:spcAft>
                <a:spcPts val="0"/>
              </a:spcAft>
              <a:buFont typeface="Arial" pitchFamily="34" charset="0"/>
              <a:buChar char="•"/>
              <a:defRPr/>
            </a:pPr>
            <a:endParaRPr lang="en-US" dirty="0">
              <a:solidFill>
                <a:schemeClr val="tx1">
                  <a:lumMod val="50000"/>
                  <a:lumOff val="50000"/>
                </a:schemeClr>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Title 1"/>
          <p:cNvSpPr>
            <a:spLocks noGrp="1"/>
          </p:cNvSpPr>
          <p:nvPr>
            <p:ph type="title"/>
          </p:nvPr>
        </p:nvSpPr>
        <p:spPr>
          <a:xfrm>
            <a:off x="228600" y="457200"/>
            <a:ext cx="8915400" cy="685800"/>
          </a:xfrm>
        </p:spPr>
        <p:txBody>
          <a:bodyPr>
            <a:normAutofit fontScale="90000"/>
          </a:bodyPr>
          <a:lstStyle/>
          <a:p>
            <a:pPr fontAlgn="auto">
              <a:spcAft>
                <a:spcPts val="0"/>
              </a:spcAft>
              <a:defRPr/>
            </a:pPr>
            <a:r>
              <a:rPr lang="en-US" sz="4400" b="1" dirty="0" smtClean="0">
                <a:solidFill>
                  <a:schemeClr val="tx1"/>
                </a:solidFill>
                <a:latin typeface="Calibri" pitchFamily="34" charset="0"/>
              </a:rPr>
              <a:t>EXEMPT SALES</a:t>
            </a:r>
          </a:p>
        </p:txBody>
      </p:sp>
      <p:sp>
        <p:nvSpPr>
          <p:cNvPr id="40963" name="Content Placeholder 2"/>
          <p:cNvSpPr>
            <a:spLocks noGrp="1"/>
          </p:cNvSpPr>
          <p:nvPr>
            <p:ph idx="1"/>
          </p:nvPr>
        </p:nvSpPr>
        <p:spPr>
          <a:xfrm>
            <a:off x="381000" y="1417638"/>
            <a:ext cx="8229600" cy="5135562"/>
          </a:xfrm>
        </p:spPr>
        <p:txBody>
          <a:bodyPr/>
          <a:lstStyle/>
          <a:p>
            <a:r>
              <a:rPr lang="en-US" altLang="en-US" sz="3200" b="1" smtClean="0">
                <a:latin typeface="Calibri" pitchFamily="34" charset="0"/>
              </a:rPr>
              <a:t>Dealer issued discounts</a:t>
            </a:r>
          </a:p>
          <a:p>
            <a:r>
              <a:rPr lang="en-US" altLang="en-US" sz="3200" b="1" smtClean="0">
                <a:latin typeface="Calibri" pitchFamily="34" charset="0"/>
              </a:rPr>
              <a:t>Drive-away permit costs</a:t>
            </a:r>
          </a:p>
          <a:p>
            <a:r>
              <a:rPr lang="en-US" altLang="en-US" sz="3200" b="1" smtClean="0">
                <a:latin typeface="Calibri" pitchFamily="34" charset="0"/>
              </a:rPr>
              <a:t>Title fees, Registration fees</a:t>
            </a:r>
          </a:p>
          <a:p>
            <a:r>
              <a:rPr lang="en-US" altLang="en-US" sz="3200" b="1" smtClean="0">
                <a:latin typeface="Calibri" pitchFamily="34" charset="0"/>
              </a:rPr>
              <a:t>Optional Warranties, service only warranties</a:t>
            </a:r>
          </a:p>
          <a:p>
            <a:r>
              <a:rPr lang="en-US" altLang="en-US" sz="3200" b="1" smtClean="0">
                <a:latin typeface="Calibri" pitchFamily="34" charset="0"/>
              </a:rPr>
              <a:t>Out of state sales</a:t>
            </a:r>
          </a:p>
          <a:p>
            <a:r>
              <a:rPr lang="en-US" altLang="en-US" sz="3200" b="1" smtClean="0">
                <a:latin typeface="Calibri" pitchFamily="34" charset="0"/>
              </a:rPr>
              <a:t>Sales to border state employees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fontAlgn="auto">
              <a:spcAft>
                <a:spcPts val="0"/>
              </a:spcAft>
              <a:defRPr/>
            </a:pPr>
            <a:r>
              <a:rPr lang="en-US" b="1" dirty="0" smtClean="0">
                <a:solidFill>
                  <a:schemeClr val="tx1"/>
                </a:solidFill>
                <a:latin typeface="Calibri" pitchFamily="34" charset="0"/>
              </a:rPr>
              <a:t>EXEMPT SALES</a:t>
            </a:r>
            <a:endParaRPr lang="en-US" dirty="0"/>
          </a:p>
        </p:txBody>
      </p:sp>
      <p:sp>
        <p:nvSpPr>
          <p:cNvPr id="3" name="Content Placeholder 2"/>
          <p:cNvSpPr>
            <a:spLocks noGrp="1"/>
          </p:cNvSpPr>
          <p:nvPr>
            <p:ph idx="1"/>
          </p:nvPr>
        </p:nvSpPr>
        <p:spPr/>
        <p:txBody>
          <a:bodyPr rtlCol="0">
            <a:normAutofit/>
          </a:bodyPr>
          <a:lstStyle/>
          <a:p>
            <a:pPr marL="274320" indent="-274320" algn="just" fontAlgn="auto">
              <a:spcAft>
                <a:spcPts val="0"/>
              </a:spcAft>
              <a:buFont typeface="Arial" pitchFamily="34" charset="0"/>
              <a:buChar char="•"/>
              <a:defRPr/>
            </a:pPr>
            <a:r>
              <a:rPr lang="en-US" sz="3200" dirty="0" smtClean="0">
                <a:latin typeface="Calibri" pitchFamily="34" charset="0"/>
              </a:rPr>
              <a:t>Exempt </a:t>
            </a:r>
            <a:r>
              <a:rPr lang="en-US" sz="3200" dirty="0">
                <a:latin typeface="Calibri" pitchFamily="34" charset="0"/>
              </a:rPr>
              <a:t>entities </a:t>
            </a:r>
          </a:p>
          <a:p>
            <a:pPr lvl="1" indent="-182880" algn="just" fontAlgn="auto">
              <a:spcAft>
                <a:spcPts val="0"/>
              </a:spcAft>
              <a:buFont typeface="Arial" pitchFamily="34" charset="0"/>
              <a:buChar char="•"/>
              <a:defRPr/>
            </a:pPr>
            <a:r>
              <a:rPr lang="en-US" sz="2800" dirty="0">
                <a:latin typeface="Calibri" pitchFamily="34" charset="0"/>
              </a:rPr>
              <a:t>	Government (U.S. or Nevada)</a:t>
            </a:r>
          </a:p>
          <a:p>
            <a:pPr lvl="1" indent="-182880" algn="just" fontAlgn="auto">
              <a:spcAft>
                <a:spcPts val="0"/>
              </a:spcAft>
              <a:buFont typeface="Arial" pitchFamily="34" charset="0"/>
              <a:buChar char="•"/>
              <a:defRPr/>
            </a:pPr>
            <a:r>
              <a:rPr lang="en-US" sz="2800" dirty="0">
                <a:latin typeface="Calibri" pitchFamily="34" charset="0"/>
              </a:rPr>
              <a:t>	Religious*</a:t>
            </a:r>
          </a:p>
          <a:p>
            <a:pPr lvl="1" indent="-182880" algn="just" fontAlgn="auto">
              <a:spcAft>
                <a:spcPts val="0"/>
              </a:spcAft>
              <a:buFont typeface="Arial" pitchFamily="34" charset="0"/>
              <a:buChar char="•"/>
              <a:defRPr/>
            </a:pPr>
            <a:r>
              <a:rPr lang="en-US" sz="2800" dirty="0">
                <a:latin typeface="Calibri" pitchFamily="34" charset="0"/>
              </a:rPr>
              <a:t>	Charitable*</a:t>
            </a:r>
          </a:p>
          <a:p>
            <a:pPr lvl="1" indent="-182880" algn="just" fontAlgn="auto">
              <a:spcAft>
                <a:spcPts val="0"/>
              </a:spcAft>
              <a:buFont typeface="Arial" pitchFamily="34" charset="0"/>
              <a:buChar char="•"/>
              <a:defRPr/>
            </a:pPr>
            <a:r>
              <a:rPr lang="en-US" sz="2800" dirty="0">
                <a:latin typeface="Calibri" pitchFamily="34" charset="0"/>
              </a:rPr>
              <a:t>	Educational*</a:t>
            </a:r>
          </a:p>
          <a:p>
            <a:pPr lvl="1" indent="-182880" algn="just" fontAlgn="auto">
              <a:spcAft>
                <a:spcPts val="0"/>
              </a:spcAft>
              <a:buFont typeface="Arial" pitchFamily="34" charset="0"/>
              <a:buChar char="•"/>
              <a:defRPr/>
            </a:pPr>
            <a:r>
              <a:rPr lang="en-US" sz="2800" dirty="0">
                <a:latin typeface="Calibri" pitchFamily="34" charset="0"/>
              </a:rPr>
              <a:t>	Nevada National Guard*</a:t>
            </a:r>
          </a:p>
          <a:p>
            <a:pPr marL="400050" indent="-400050" algn="just" fontAlgn="auto">
              <a:spcAft>
                <a:spcPts val="0"/>
              </a:spcAft>
              <a:buFont typeface="Arial" pitchFamily="34" charset="0"/>
              <a:buChar char="•"/>
              <a:defRPr/>
            </a:pPr>
            <a:r>
              <a:rPr lang="en-US" sz="3200" dirty="0">
                <a:latin typeface="Calibri" pitchFamily="34" charset="0"/>
              </a:rPr>
              <a:t>Sales to residents of other states **</a:t>
            </a:r>
          </a:p>
          <a:p>
            <a:pPr marL="400050" indent="-400050" algn="just" fontAlgn="auto">
              <a:spcAft>
                <a:spcPts val="0"/>
              </a:spcAft>
              <a:buFont typeface="Arial" pitchFamily="34" charset="0"/>
              <a:buChar char="•"/>
              <a:defRPr/>
            </a:pPr>
            <a:r>
              <a:rPr lang="en-US" sz="3200" dirty="0">
                <a:latin typeface="Calibri" pitchFamily="34" charset="0"/>
              </a:rPr>
              <a:t>Sales for </a:t>
            </a:r>
            <a:r>
              <a:rPr lang="en-US" sz="3200" dirty="0" smtClean="0">
                <a:latin typeface="Calibri" pitchFamily="34" charset="0"/>
              </a:rPr>
              <a:t>resale ***</a:t>
            </a:r>
            <a:endParaRPr lang="en-US" sz="3200" dirty="0">
              <a:latin typeface="Calibri" pitchFamily="34" charset="0"/>
            </a:endParaRPr>
          </a:p>
          <a:p>
            <a:pPr marL="0" indent="0" fontAlgn="auto">
              <a:spcAft>
                <a:spcPts val="0"/>
              </a:spcAft>
              <a:buFont typeface="Arial" charset="0"/>
              <a:buNone/>
              <a:defRPr/>
            </a:pPr>
            <a:endParaRPr lang="en-US" sz="3200" dirty="0">
              <a:latin typeface="Calibri" pitchFamily="34"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fontAlgn="auto">
              <a:spcAft>
                <a:spcPts val="0"/>
              </a:spcAft>
              <a:defRPr/>
            </a:pPr>
            <a:r>
              <a:rPr lang="en-US" b="1" dirty="0" smtClean="0">
                <a:solidFill>
                  <a:schemeClr val="tx1"/>
                </a:solidFill>
                <a:latin typeface="Calibri" pitchFamily="34" charset="0"/>
              </a:rPr>
              <a:t>EXEMPT SALES</a:t>
            </a:r>
            <a:endParaRPr lang="en-US" dirty="0"/>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b="1" i="1" dirty="0">
                <a:latin typeface="Calibri" pitchFamily="34" charset="0"/>
                <a:cs typeface="Times New Roman" pitchFamily="18" charset="0"/>
              </a:rPr>
              <a:t>*  </a:t>
            </a:r>
            <a:r>
              <a:rPr lang="en-US" sz="3200" b="1" dirty="0" smtClean="0">
                <a:latin typeface="Calibri" pitchFamily="34" charset="0"/>
                <a:cs typeface="Times New Roman" pitchFamily="18" charset="0"/>
              </a:rPr>
              <a:t>Must </a:t>
            </a:r>
            <a:r>
              <a:rPr lang="en-US" sz="3200" b="1" dirty="0">
                <a:latin typeface="Calibri" pitchFamily="34" charset="0"/>
                <a:cs typeface="Times New Roman" pitchFamily="18" charset="0"/>
              </a:rPr>
              <a:t>have </a:t>
            </a:r>
            <a:r>
              <a:rPr lang="en-US" sz="3200" b="1" dirty="0" smtClean="0">
                <a:latin typeface="Calibri" pitchFamily="34" charset="0"/>
                <a:cs typeface="Times New Roman" pitchFamily="18" charset="0"/>
              </a:rPr>
              <a:t>Department-issued </a:t>
            </a:r>
            <a:r>
              <a:rPr lang="en-US" sz="3200" b="1" dirty="0">
                <a:latin typeface="Calibri" pitchFamily="34" charset="0"/>
                <a:cs typeface="Times New Roman" pitchFamily="18" charset="0"/>
              </a:rPr>
              <a:t>exemption letter on </a:t>
            </a:r>
            <a:r>
              <a:rPr lang="en-US" sz="3200" b="1" dirty="0" smtClean="0">
                <a:latin typeface="Calibri" pitchFamily="34" charset="0"/>
                <a:cs typeface="Times New Roman" pitchFamily="18" charset="0"/>
              </a:rPr>
              <a:t>file</a:t>
            </a:r>
            <a:endParaRPr lang="en-US" sz="3200" b="1" dirty="0">
              <a:latin typeface="Calibri" pitchFamily="34" charset="0"/>
              <a:cs typeface="Times New Roman" pitchFamily="18" charset="0"/>
            </a:endParaRPr>
          </a:p>
          <a:p>
            <a:pPr marL="0" indent="0" fontAlgn="auto">
              <a:spcAft>
                <a:spcPts val="0"/>
              </a:spcAft>
              <a:buFont typeface="Arial" pitchFamily="34" charset="0"/>
              <a:buNone/>
              <a:defRPr/>
            </a:pPr>
            <a:r>
              <a:rPr lang="en-US" sz="3200" b="1" dirty="0" smtClean="0">
                <a:latin typeface="Calibri" pitchFamily="34" charset="0"/>
                <a:cs typeface="Times New Roman" pitchFamily="18" charset="0"/>
              </a:rPr>
              <a:t>** Must </a:t>
            </a:r>
            <a:r>
              <a:rPr lang="en-US" sz="3200" b="1" dirty="0">
                <a:latin typeface="Calibri" pitchFamily="34" charset="0"/>
                <a:cs typeface="Times New Roman" pitchFamily="18" charset="0"/>
              </a:rPr>
              <a:t>have completed Affidavit of Purchaser</a:t>
            </a:r>
            <a:r>
              <a:rPr lang="en-US" sz="3200" b="1" dirty="0" smtClean="0">
                <a:latin typeface="Calibri" pitchFamily="34" charset="0"/>
                <a:cs typeface="Times New Roman" pitchFamily="18" charset="0"/>
              </a:rPr>
              <a:t>, drive-away permit and other supporting  documents</a:t>
            </a:r>
            <a:endParaRPr lang="en-US" sz="3200" b="1" dirty="0">
              <a:latin typeface="Calibri" pitchFamily="34" charset="0"/>
              <a:cs typeface="Times New Roman" pitchFamily="18" charset="0"/>
            </a:endParaRPr>
          </a:p>
          <a:p>
            <a:pPr marL="0" indent="0" algn="just" fontAlgn="auto">
              <a:spcAft>
                <a:spcPts val="0"/>
              </a:spcAft>
              <a:buFont typeface="Arial" pitchFamily="34" charset="0"/>
              <a:buNone/>
              <a:defRPr/>
            </a:pPr>
            <a:r>
              <a:rPr lang="en-US" sz="3200" b="1" dirty="0">
                <a:latin typeface="Calibri" pitchFamily="34" charset="0"/>
                <a:cs typeface="Times New Roman" pitchFamily="18" charset="0"/>
              </a:rPr>
              <a:t>***  Must have resale certificates on </a:t>
            </a:r>
            <a:r>
              <a:rPr lang="en-US" sz="3200" b="1" dirty="0" smtClean="0">
                <a:latin typeface="Calibri" pitchFamily="34" charset="0"/>
                <a:cs typeface="Times New Roman" pitchFamily="18" charset="0"/>
              </a:rPr>
              <a:t>file</a:t>
            </a:r>
            <a:endParaRPr lang="en-US" sz="3200" b="1" dirty="0">
              <a:latin typeface="Calibri" pitchFamily="34" charset="0"/>
              <a:cs typeface="Times New Roman" pitchFamily="18" charset="0"/>
            </a:endParaRPr>
          </a:p>
          <a:p>
            <a:pPr marL="182880" indent="-182880" fontAlgn="auto">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Title 1"/>
          <p:cNvSpPr>
            <a:spLocks noGrp="1"/>
          </p:cNvSpPr>
          <p:nvPr>
            <p:ph type="title"/>
          </p:nvPr>
        </p:nvSpPr>
        <p:spPr>
          <a:xfrm>
            <a:off x="0" y="381000"/>
            <a:ext cx="9144000" cy="762000"/>
          </a:xfrm>
        </p:spPr>
        <p:txBody>
          <a:bodyPr/>
          <a:lstStyle/>
          <a:p>
            <a:pPr fontAlgn="auto">
              <a:spcAft>
                <a:spcPts val="0"/>
              </a:spcAft>
              <a:defRPr/>
            </a:pPr>
            <a:r>
              <a:rPr lang="en-US" sz="4400" b="1" dirty="0" smtClean="0">
                <a:solidFill>
                  <a:schemeClr val="tx1"/>
                </a:solidFill>
                <a:latin typeface="Calibri" pitchFamily="34" charset="0"/>
              </a:rPr>
              <a:t>SALES TO OUT OF STATE RESIDENTS</a:t>
            </a:r>
          </a:p>
        </p:txBody>
      </p:sp>
      <p:sp>
        <p:nvSpPr>
          <p:cNvPr id="45059" name="Content Placeholder 2"/>
          <p:cNvSpPr>
            <a:spLocks noGrp="1"/>
          </p:cNvSpPr>
          <p:nvPr>
            <p:ph idx="1"/>
          </p:nvPr>
        </p:nvSpPr>
        <p:spPr>
          <a:xfrm>
            <a:off x="304800" y="1219200"/>
            <a:ext cx="8229600" cy="4983163"/>
          </a:xfrm>
        </p:spPr>
        <p:txBody>
          <a:bodyPr rtlCol="0">
            <a:normAutofit lnSpcReduction="10000"/>
          </a:bodyPr>
          <a:lstStyle/>
          <a:p>
            <a:pPr marL="457200" indent="0" algn="just" fontAlgn="auto">
              <a:spcAft>
                <a:spcPts val="0"/>
              </a:spcAft>
              <a:buFont typeface="Arial" charset="0"/>
              <a:buNone/>
              <a:defRPr/>
            </a:pPr>
            <a:r>
              <a:rPr lang="en-US" altLang="en-US" sz="3200" b="1" dirty="0" smtClean="0">
                <a:latin typeface="Calibri" pitchFamily="34" charset="0"/>
              </a:rPr>
              <a:t>An vehicle deemed as an out of state sale must have documentation to prove it will be taken and used out of state. </a:t>
            </a:r>
          </a:p>
          <a:p>
            <a:pPr marL="457200" indent="0" algn="just" fontAlgn="auto">
              <a:spcAft>
                <a:spcPts val="0"/>
              </a:spcAft>
              <a:buFont typeface="Arial" charset="0"/>
              <a:buNone/>
              <a:defRPr/>
            </a:pPr>
            <a:r>
              <a:rPr lang="en-US" altLang="en-US" sz="3200" b="1" dirty="0" smtClean="0">
                <a:latin typeface="Calibri" pitchFamily="34" charset="0"/>
              </a:rPr>
              <a:t>Documents required include but not limited:</a:t>
            </a:r>
          </a:p>
          <a:p>
            <a:pPr marL="914400" indent="-457200" algn="just" fontAlgn="auto">
              <a:spcAft>
                <a:spcPts val="0"/>
              </a:spcAft>
              <a:buFont typeface="Arial" pitchFamily="34" charset="0"/>
              <a:buChar char="•"/>
              <a:defRPr/>
            </a:pPr>
            <a:r>
              <a:rPr lang="en-US" altLang="en-US" sz="3200" b="1" dirty="0" smtClean="0">
                <a:latin typeface="Calibri" pitchFamily="34" charset="0"/>
              </a:rPr>
              <a:t>Out of state driver’s license</a:t>
            </a:r>
          </a:p>
          <a:p>
            <a:pPr marL="914400" indent="-457200" algn="just" fontAlgn="auto">
              <a:spcAft>
                <a:spcPts val="0"/>
              </a:spcAft>
              <a:buFont typeface="Arial" pitchFamily="34" charset="0"/>
              <a:buChar char="•"/>
              <a:defRPr/>
            </a:pPr>
            <a:r>
              <a:rPr lang="en-US" altLang="en-US" sz="3200" b="1" dirty="0" smtClean="0">
                <a:latin typeface="Calibri" pitchFamily="34" charset="0"/>
              </a:rPr>
              <a:t>Out of state insurance</a:t>
            </a:r>
          </a:p>
          <a:p>
            <a:pPr marL="914400" indent="-457200" algn="just" fontAlgn="auto">
              <a:spcAft>
                <a:spcPts val="0"/>
              </a:spcAft>
              <a:buFont typeface="Arial" pitchFamily="34" charset="0"/>
              <a:buChar char="•"/>
              <a:defRPr/>
            </a:pPr>
            <a:r>
              <a:rPr lang="en-US" altLang="en-US" sz="3200" b="1" dirty="0" smtClean="0">
                <a:latin typeface="Calibri" pitchFamily="34" charset="0"/>
              </a:rPr>
              <a:t>Out of state employment/residency</a:t>
            </a:r>
          </a:p>
          <a:p>
            <a:pPr marL="914400" indent="-457200" algn="just" fontAlgn="auto">
              <a:spcAft>
                <a:spcPts val="0"/>
              </a:spcAft>
              <a:buFont typeface="Arial" pitchFamily="34" charset="0"/>
              <a:buChar char="•"/>
              <a:defRPr/>
            </a:pPr>
            <a:r>
              <a:rPr lang="en-US" altLang="en-US" sz="3200" b="1" dirty="0" smtClean="0">
                <a:latin typeface="Calibri" pitchFamily="34" charset="0"/>
              </a:rPr>
              <a:t>Drive away permit</a:t>
            </a:r>
          </a:p>
          <a:p>
            <a:pPr marL="914400" indent="-457200" algn="just" fontAlgn="auto">
              <a:spcAft>
                <a:spcPts val="0"/>
              </a:spcAft>
              <a:buFont typeface="Arial" pitchFamily="34" charset="0"/>
              <a:buChar char="•"/>
              <a:defRPr/>
            </a:pPr>
            <a:r>
              <a:rPr lang="en-US" altLang="en-US" sz="3200" b="1" dirty="0" smtClean="0">
                <a:latin typeface="Calibri" pitchFamily="34" charset="0"/>
              </a:rPr>
              <a:t>Notarized Affidavit</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lstStyle/>
          <a:p>
            <a:pPr fontAlgn="auto">
              <a:spcAft>
                <a:spcPts val="0"/>
              </a:spcAft>
              <a:defRPr/>
            </a:pPr>
            <a:r>
              <a:rPr lang="en-US" sz="4400" b="1" dirty="0">
                <a:solidFill>
                  <a:schemeClr val="tx1"/>
                </a:solidFill>
                <a:latin typeface="Calibri" pitchFamily="34" charset="0"/>
              </a:rPr>
              <a:t>SALES TO OUT OF STATE RESIDENTS</a:t>
            </a:r>
            <a:endParaRPr lang="en-US" sz="4400" dirty="0"/>
          </a:p>
        </p:txBody>
      </p:sp>
      <p:sp>
        <p:nvSpPr>
          <p:cNvPr id="45059" name="Content Placeholder 2"/>
          <p:cNvSpPr>
            <a:spLocks noGrp="1"/>
          </p:cNvSpPr>
          <p:nvPr>
            <p:ph idx="1"/>
          </p:nvPr>
        </p:nvSpPr>
        <p:spPr/>
        <p:txBody>
          <a:bodyPr/>
          <a:lstStyle/>
          <a:p>
            <a:r>
              <a:rPr lang="en-US" altLang="en-US" sz="3200" b="1" smtClean="0">
                <a:latin typeface="Calibri" pitchFamily="34" charset="0"/>
              </a:rPr>
              <a:t>Purchaser has 15 days to remove the vehicle form this state</a:t>
            </a:r>
          </a:p>
          <a:p>
            <a:r>
              <a:rPr lang="en-US" altLang="en-US" sz="3200" b="1" smtClean="0">
                <a:latin typeface="Calibri" pitchFamily="34" charset="0"/>
              </a:rPr>
              <a:t>Nevada residents are not allowed to be issued Drive-Away permits</a:t>
            </a:r>
            <a:br>
              <a:rPr lang="en-US" altLang="en-US" sz="3200" b="1" smtClean="0">
                <a:latin typeface="Calibri" pitchFamily="34" charset="0"/>
              </a:rPr>
            </a:br>
            <a:r>
              <a:rPr lang="en-US" altLang="en-US" b="1" smtClean="0">
                <a:latin typeface="Calibri" pitchFamily="34" charset="0"/>
              </a:rPr>
              <a:t>Note:  If the purchaser has a residence in both Nevada AND another state, the sale is subject to sales tax.</a:t>
            </a:r>
          </a:p>
          <a:p>
            <a:r>
              <a:rPr lang="en-US" altLang="en-US" sz="3200" b="1" smtClean="0">
                <a:latin typeface="Calibri" pitchFamily="34" charset="0"/>
              </a:rPr>
              <a:t>Reciprocity does not affect the transaction</a:t>
            </a:r>
            <a:endParaRPr lang="en-US" altLang="en-US" sz="3200" b="1" i="1" smtClean="0">
              <a:latin typeface="Calibri" pitchFamily="34" charset="0"/>
            </a:endParaRPr>
          </a:p>
          <a:p>
            <a:endParaRPr lang="en-US" altLang="en-US" sz="320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Title 1"/>
          <p:cNvSpPr>
            <a:spLocks noGrp="1"/>
          </p:cNvSpPr>
          <p:nvPr>
            <p:ph type="title"/>
          </p:nvPr>
        </p:nvSpPr>
        <p:spPr>
          <a:xfrm>
            <a:off x="381000" y="381000"/>
            <a:ext cx="8458200" cy="790575"/>
          </a:xfrm>
        </p:spPr>
        <p:txBody>
          <a:bodyPr/>
          <a:lstStyle/>
          <a:p>
            <a:pPr fontAlgn="auto">
              <a:spcAft>
                <a:spcPts val="0"/>
              </a:spcAft>
              <a:defRPr/>
            </a:pPr>
            <a:r>
              <a:rPr lang="en-US" sz="4400" b="1" dirty="0" smtClean="0">
                <a:solidFill>
                  <a:schemeClr val="tx1"/>
                </a:solidFill>
                <a:latin typeface="Calibri" pitchFamily="34" charset="0"/>
              </a:rPr>
              <a:t>RECIPROCITY</a:t>
            </a:r>
          </a:p>
        </p:txBody>
      </p:sp>
      <p:sp>
        <p:nvSpPr>
          <p:cNvPr id="47107" name="Content Placeholder 2"/>
          <p:cNvSpPr>
            <a:spLocks noGrp="1"/>
          </p:cNvSpPr>
          <p:nvPr>
            <p:ph idx="1"/>
          </p:nvPr>
        </p:nvSpPr>
        <p:spPr>
          <a:xfrm>
            <a:off x="381000" y="1219200"/>
            <a:ext cx="8153400" cy="5181600"/>
          </a:xfrm>
        </p:spPr>
        <p:txBody>
          <a:bodyPr rtlCol="0">
            <a:normAutofit lnSpcReduction="10000"/>
          </a:bodyPr>
          <a:lstStyle/>
          <a:p>
            <a:pPr marL="914400" indent="-457200" fontAlgn="auto">
              <a:spcAft>
                <a:spcPts val="0"/>
              </a:spcAft>
              <a:buFont typeface="Arial" pitchFamily="34" charset="0"/>
              <a:buChar char="•"/>
              <a:defRPr/>
            </a:pPr>
            <a:r>
              <a:rPr lang="en-US" altLang="en-US" sz="3200" b="1" dirty="0" smtClean="0">
                <a:latin typeface="Calibri" pitchFamily="34" charset="0"/>
              </a:rPr>
              <a:t>Vehicles with substantial prior use in another state and subsequently moved to Nevada, there is no further tax due.</a:t>
            </a:r>
          </a:p>
          <a:p>
            <a:pPr marL="914400" indent="-457200" fontAlgn="auto">
              <a:spcAft>
                <a:spcPts val="0"/>
              </a:spcAft>
              <a:buFont typeface="Arial" pitchFamily="34" charset="0"/>
              <a:buChar char="•"/>
              <a:defRPr/>
            </a:pPr>
            <a:r>
              <a:rPr lang="en-US" altLang="en-US" sz="3200" b="1" dirty="0" smtClean="0">
                <a:latin typeface="Calibri" pitchFamily="34" charset="0"/>
              </a:rPr>
              <a:t>Vehicles recently purchased in another state, and that state’s tax was charged, and the vehicle moved to Nevada, if Nevada tax is higher, the difference between the two states will be assessed at the time of registration</a:t>
            </a:r>
          </a:p>
          <a:p>
            <a:pPr marL="914400" indent="-457200" fontAlgn="auto">
              <a:spcAft>
                <a:spcPts val="0"/>
              </a:spcAft>
              <a:buFont typeface="Arial" pitchFamily="34" charset="0"/>
              <a:buChar char="•"/>
              <a:defRPr/>
            </a:pPr>
            <a:r>
              <a:rPr lang="en-US" altLang="en-US" sz="3200" b="1" dirty="0" smtClean="0">
                <a:latin typeface="Calibri" pitchFamily="34" charset="0"/>
              </a:rPr>
              <a:t>If the tax in the other state is higher then no further tax is due</a:t>
            </a:r>
            <a:r>
              <a:rPr lang="en-US" altLang="en-US" b="1" i="1" dirty="0" smtClean="0"/>
              <a:t>.  </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6"/>
          <p:cNvSpPr txBox="1">
            <a:spLocks noChangeArrowheads="1"/>
          </p:cNvSpPr>
          <p:nvPr/>
        </p:nvSpPr>
        <p:spPr bwMode="auto">
          <a:xfrm>
            <a:off x="533400" y="838200"/>
            <a:ext cx="2819400" cy="550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eaLnBrk="1" hangingPunct="1">
              <a:spcBef>
                <a:spcPct val="50000"/>
              </a:spcBef>
            </a:pPr>
            <a:r>
              <a:rPr lang="en-US" altLang="en-US" sz="3200" b="1">
                <a:latin typeface="Arial" charset="0"/>
              </a:rPr>
              <a:t>This is the drive away affidavit.  It must be completed in full and customer’s signature must be notarized at time of sale.</a:t>
            </a:r>
          </a:p>
        </p:txBody>
      </p:sp>
      <p:pic>
        <p:nvPicPr>
          <p:cNvPr id="4710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525463"/>
            <a:ext cx="4714875" cy="611505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219200" y="2438400"/>
            <a:ext cx="7924800" cy="1143000"/>
          </a:xfrm>
          <a:solidFill>
            <a:schemeClr val="tx2">
              <a:lumMod val="20000"/>
              <a:lumOff val="80000"/>
            </a:schemeClr>
          </a:solidFill>
        </p:spPr>
        <p:txBody>
          <a:bodyPr/>
          <a:lstStyle/>
          <a:p>
            <a:pPr fontAlgn="auto">
              <a:spcAft>
                <a:spcPts val="0"/>
              </a:spcAft>
              <a:defRPr/>
            </a:pPr>
            <a:r>
              <a:rPr lang="en-US" sz="6000" b="1" dirty="0" smtClean="0">
                <a:solidFill>
                  <a:schemeClr val="tx1"/>
                </a:solidFill>
                <a:latin typeface="Calibri" pitchFamily="34" charset="0"/>
              </a:rPr>
              <a:t>SALES</a:t>
            </a:r>
          </a:p>
        </p:txBody>
      </p:sp>
    </p:spTree>
  </p:cSld>
  <p:clrMapOvr>
    <a:masterClrMapping/>
  </p:clrMapOvr>
  <p:transition advClick="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895600"/>
            <a:ext cx="8686800" cy="1143000"/>
          </a:xfrm>
          <a:solidFill>
            <a:schemeClr val="tx2">
              <a:lumMod val="20000"/>
              <a:lumOff val="80000"/>
            </a:schemeClr>
          </a:solidFill>
        </p:spPr>
        <p:txBody>
          <a:bodyPr/>
          <a:lstStyle/>
          <a:p>
            <a:pPr fontAlgn="auto">
              <a:spcAft>
                <a:spcPts val="0"/>
              </a:spcAft>
              <a:defRPr/>
            </a:pPr>
            <a:r>
              <a:rPr lang="en-US" sz="6000" b="1" dirty="0" smtClean="0">
                <a:solidFill>
                  <a:schemeClr val="tx1"/>
                </a:solidFill>
                <a:latin typeface="Calibri" pitchFamily="34" charset="0"/>
              </a:rPr>
              <a:t>USE TAX</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fontAlgn="auto">
              <a:spcAft>
                <a:spcPts val="0"/>
              </a:spcAft>
              <a:defRPr/>
            </a:pPr>
            <a:r>
              <a:rPr lang="en-US" b="1" dirty="0" smtClean="0">
                <a:solidFill>
                  <a:schemeClr val="tx1"/>
                </a:solidFill>
                <a:latin typeface="Calibri" pitchFamily="34" charset="0"/>
              </a:rPr>
              <a:t>USE TAX</a:t>
            </a:r>
            <a:endParaRPr lang="en-US" dirty="0"/>
          </a:p>
        </p:txBody>
      </p:sp>
      <p:sp>
        <p:nvSpPr>
          <p:cNvPr id="3" name="Content Placeholder 2"/>
          <p:cNvSpPr>
            <a:spLocks noGrp="1"/>
          </p:cNvSpPr>
          <p:nvPr>
            <p:ph idx="1"/>
          </p:nvPr>
        </p:nvSpPr>
        <p:spPr/>
        <p:txBody>
          <a:bodyPr rtlCol="0">
            <a:normAutofit/>
          </a:bodyPr>
          <a:lstStyle/>
          <a:p>
            <a:pPr marL="182880" indent="-182880" fontAlgn="auto">
              <a:spcAft>
                <a:spcPts val="0"/>
              </a:spcAft>
              <a:buFont typeface="Arial" pitchFamily="34" charset="0"/>
              <a:buChar char="•"/>
              <a:defRPr/>
            </a:pPr>
            <a:r>
              <a:rPr lang="en-US" sz="3200" b="1" dirty="0" smtClean="0">
                <a:latin typeface="Calibri" pitchFamily="34" charset="0"/>
              </a:rPr>
              <a:t>Sales tax should be paid to the vendor or use tax accrued on supplies used in the repair of  vehicles </a:t>
            </a:r>
          </a:p>
          <a:p>
            <a:pPr marL="182880" indent="-182880" fontAlgn="auto">
              <a:spcAft>
                <a:spcPts val="0"/>
              </a:spcAft>
              <a:buFont typeface="Arial" pitchFamily="34" charset="0"/>
              <a:buChar char="•"/>
              <a:defRPr/>
            </a:pPr>
            <a:r>
              <a:rPr lang="en-US" sz="3200" b="1" dirty="0" smtClean="0">
                <a:latin typeface="Calibri" pitchFamily="34" charset="0"/>
              </a:rPr>
              <a:t>Likewise sales or use tax must be paid for equipment or supply items that are </a:t>
            </a:r>
            <a:r>
              <a:rPr lang="en-US" sz="3200" b="1" u="sng" dirty="0" smtClean="0">
                <a:latin typeface="Calibri" pitchFamily="34" charset="0"/>
              </a:rPr>
              <a:t>not incorporated</a:t>
            </a:r>
            <a:r>
              <a:rPr lang="en-US" sz="3200" b="1" dirty="0" smtClean="0">
                <a:latin typeface="Calibri" pitchFamily="34" charset="0"/>
              </a:rPr>
              <a:t> into vehicle repairs.</a:t>
            </a:r>
            <a:r>
              <a:rPr lang="en-US" sz="3200" i="1" dirty="0" smtClean="0">
                <a:solidFill>
                  <a:schemeClr val="tx1">
                    <a:lumMod val="50000"/>
                    <a:lumOff val="50000"/>
                  </a:schemeClr>
                </a:solidFill>
              </a:rPr>
              <a:t>   </a:t>
            </a:r>
          </a:p>
          <a:p>
            <a:pPr marL="182880" indent="-182880" fontAlgn="auto">
              <a:spcAft>
                <a:spcPts val="0"/>
              </a:spcAft>
              <a:buFont typeface="Arial" pitchFamily="34" charset="0"/>
              <a:buChar char="•"/>
              <a:defRPr/>
            </a:pPr>
            <a:r>
              <a:rPr lang="en-US" sz="3200" b="1" dirty="0" smtClean="0">
                <a:latin typeface="Calibri" pitchFamily="34" charset="0"/>
              </a:rPr>
              <a:t>Supplies include cleaning rags, masking tape, gloves, glass cleaner and any other items of a similar nature.</a:t>
            </a:r>
            <a:endParaRPr lang="en-US" sz="3200" b="1" dirty="0">
              <a:latin typeface="Calibri" pitchFamily="34" charset="0"/>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a:xfrm>
            <a:off x="457200" y="457200"/>
            <a:ext cx="8229600" cy="685800"/>
          </a:xfrm>
        </p:spPr>
        <p:txBody>
          <a:bodyPr>
            <a:normAutofit fontScale="90000"/>
          </a:bodyPr>
          <a:lstStyle/>
          <a:p>
            <a:pPr fontAlgn="auto">
              <a:spcAft>
                <a:spcPts val="0"/>
              </a:spcAft>
              <a:defRPr/>
            </a:pPr>
            <a:r>
              <a:rPr lang="en-US" sz="4400" b="1" dirty="0" smtClean="0">
                <a:solidFill>
                  <a:schemeClr val="tx1"/>
                </a:solidFill>
                <a:latin typeface="Calibri" pitchFamily="34" charset="0"/>
              </a:rPr>
              <a:t>USE TAX</a:t>
            </a:r>
          </a:p>
        </p:txBody>
      </p:sp>
      <p:sp>
        <p:nvSpPr>
          <p:cNvPr id="25603" name="Rectangle 3"/>
          <p:cNvSpPr>
            <a:spLocks noGrp="1" noChangeArrowheads="1"/>
          </p:cNvSpPr>
          <p:nvPr>
            <p:ph idx="1"/>
          </p:nvPr>
        </p:nvSpPr>
        <p:spPr/>
        <p:txBody>
          <a:bodyPr rtlCol="0">
            <a:normAutofit/>
          </a:bodyPr>
          <a:lstStyle/>
          <a:p>
            <a:pPr marL="0" indent="0" fontAlgn="auto">
              <a:spcAft>
                <a:spcPts val="0"/>
              </a:spcAft>
              <a:buFont typeface="Arial" pitchFamily="34" charset="0"/>
              <a:buNone/>
              <a:defRPr/>
            </a:pPr>
            <a:r>
              <a:rPr lang="en-US" sz="3200" b="1" dirty="0" smtClean="0">
                <a:latin typeface="Calibri" pitchFamily="34" charset="0"/>
              </a:rPr>
              <a:t>Examples of when use tax is due</a:t>
            </a:r>
          </a:p>
          <a:p>
            <a:pPr marL="274320" indent="-274320" fontAlgn="auto">
              <a:spcAft>
                <a:spcPts val="0"/>
              </a:spcAft>
              <a:buFont typeface="Arial" pitchFamily="34" charset="0"/>
              <a:buChar char="•"/>
              <a:defRPr/>
            </a:pPr>
            <a:r>
              <a:rPr lang="en-US" sz="3200" b="1" dirty="0" smtClean="0">
                <a:latin typeface="Calibri" pitchFamily="34" charset="0"/>
              </a:rPr>
              <a:t>Giveaway items</a:t>
            </a:r>
          </a:p>
          <a:p>
            <a:pPr marL="274320" indent="-274320" fontAlgn="auto">
              <a:spcAft>
                <a:spcPts val="0"/>
              </a:spcAft>
              <a:buFont typeface="Arial" pitchFamily="34" charset="0"/>
              <a:buChar char="•"/>
              <a:defRPr/>
            </a:pPr>
            <a:r>
              <a:rPr lang="en-US" sz="3200" b="1" dirty="0" smtClean="0">
                <a:latin typeface="Calibri" pitchFamily="34" charset="0"/>
              </a:rPr>
              <a:t>Self-use items purchased without tax</a:t>
            </a:r>
          </a:p>
          <a:p>
            <a:pPr marL="274320" indent="-274320" fontAlgn="auto">
              <a:spcAft>
                <a:spcPts val="0"/>
              </a:spcAft>
              <a:buFont typeface="Arial" pitchFamily="34" charset="0"/>
              <a:buChar char="•"/>
              <a:defRPr/>
            </a:pPr>
            <a:r>
              <a:rPr lang="en-US" sz="3200" b="1" dirty="0" smtClean="0">
                <a:latin typeface="Calibri" pitchFamily="34" charset="0"/>
              </a:rPr>
              <a:t>Internet purchases for self use where Nevada tax is not charged</a:t>
            </a:r>
          </a:p>
          <a:p>
            <a:pPr marL="274320" indent="-274320" fontAlgn="auto">
              <a:spcAft>
                <a:spcPts val="0"/>
              </a:spcAft>
              <a:buFont typeface="Arial" pitchFamily="34" charset="0"/>
              <a:buChar char="•"/>
              <a:defRPr/>
            </a:pPr>
            <a:r>
              <a:rPr lang="en-US" sz="3200" b="1" dirty="0" smtClean="0">
                <a:latin typeface="Calibri" pitchFamily="34" charset="0"/>
              </a:rPr>
              <a:t>Vehicles placed in service for use by dealership i.e. courtesy transport vans</a:t>
            </a:r>
          </a:p>
          <a:p>
            <a:pPr marL="274320" indent="-274320" fontAlgn="auto">
              <a:spcAft>
                <a:spcPts val="0"/>
              </a:spcAft>
              <a:buFont typeface="Arial" pitchFamily="34" charset="0"/>
              <a:buChar char="•"/>
              <a:defRPr/>
            </a:pPr>
            <a:r>
              <a:rPr lang="en-US" sz="3200" b="1" dirty="0" smtClean="0">
                <a:latin typeface="Calibri" pitchFamily="34" charset="0"/>
              </a:rPr>
              <a:t>Parts for company vehicles</a:t>
            </a:r>
          </a:p>
          <a:p>
            <a:pPr marL="274320" indent="-274320" fontAlgn="auto">
              <a:spcAft>
                <a:spcPts val="0"/>
              </a:spcAft>
              <a:buFont typeface="Arial" pitchFamily="34" charset="0"/>
              <a:buChar char="•"/>
              <a:defRPr/>
            </a:pPr>
            <a:endParaRPr lang="en-US" dirty="0" smtClean="0">
              <a:solidFill>
                <a:schemeClr val="tx1">
                  <a:lumMod val="50000"/>
                  <a:lumOff val="50000"/>
                </a:schemeClr>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0" y="381000"/>
            <a:ext cx="9144000" cy="762000"/>
          </a:xfrm>
        </p:spPr>
        <p:txBody>
          <a:bodyPr/>
          <a:lstStyle/>
          <a:p>
            <a:pPr fontAlgn="auto">
              <a:spcAft>
                <a:spcPts val="0"/>
              </a:spcAft>
              <a:defRPr/>
            </a:pPr>
            <a:r>
              <a:rPr lang="en-US" sz="4400" b="1" dirty="0" smtClean="0">
                <a:solidFill>
                  <a:schemeClr val="tx1"/>
                </a:solidFill>
                <a:latin typeface="Calibri" pitchFamily="34" charset="0"/>
              </a:rPr>
              <a:t>REPLACEMENT PARTS</a:t>
            </a:r>
          </a:p>
        </p:txBody>
      </p:sp>
      <p:sp>
        <p:nvSpPr>
          <p:cNvPr id="51203" name="Rectangle 3"/>
          <p:cNvSpPr>
            <a:spLocks noGrp="1" noChangeArrowheads="1"/>
          </p:cNvSpPr>
          <p:nvPr>
            <p:ph type="body" sz="half" idx="1"/>
          </p:nvPr>
        </p:nvSpPr>
        <p:spPr>
          <a:xfrm>
            <a:off x="914400" y="1447800"/>
            <a:ext cx="6781800" cy="4800600"/>
          </a:xfrm>
        </p:spPr>
        <p:txBody>
          <a:bodyPr/>
          <a:lstStyle/>
          <a:p>
            <a:pPr algn="ctr">
              <a:buFontTx/>
              <a:buNone/>
            </a:pPr>
            <a:r>
              <a:rPr lang="en-US" altLang="en-US" sz="3600" b="1" smtClean="0"/>
              <a:t>	</a:t>
            </a:r>
          </a:p>
          <a:p>
            <a:r>
              <a:rPr lang="en-US" altLang="en-US" sz="3200" b="1" smtClean="0">
                <a:latin typeface="Calibri" pitchFamily="34" charset="0"/>
              </a:rPr>
              <a:t>Sales and Use Taxes do not apply to the purchase of replacement parts if the repairs are pursuant to the provisions of a warranty or guaranty. True only if the warranty or guaranty was part of the original sale. Example: Manufacturers new car warranties</a:t>
            </a:r>
          </a:p>
          <a:p>
            <a:pPr>
              <a:buFont typeface="Wingdings" pitchFamily="2" charset="2"/>
              <a:buChar char="Ø"/>
            </a:pPr>
            <a:endParaRPr lang="en-US" altLang="en-US" sz="2800" b="1" smtClean="0">
              <a:solidFill>
                <a:srgbClr val="33CC33"/>
              </a:solidFill>
            </a:endParaRPr>
          </a:p>
          <a:p>
            <a:pPr>
              <a:buFontTx/>
              <a:buNone/>
            </a:pPr>
            <a:endParaRPr lang="en-US" altLang="en-US" sz="3600" b="1" smtClean="0"/>
          </a:p>
          <a:p>
            <a:pPr>
              <a:buFontTx/>
              <a:buNone/>
            </a:pPr>
            <a:endParaRPr lang="en-US" altLang="en-US" sz="3600" b="1" smtClean="0"/>
          </a:p>
          <a:p>
            <a:pPr>
              <a:buFontTx/>
              <a:buNone/>
            </a:pPr>
            <a:endParaRPr lang="en-US" altLang="en-US" sz="2800" b="1" smtClean="0"/>
          </a:p>
          <a:p>
            <a:endParaRPr lang="en-US" altLang="en-US" sz="2800" b="1" smtClean="0"/>
          </a:p>
          <a:p>
            <a:pPr>
              <a:buFontTx/>
              <a:buNone/>
            </a:pPr>
            <a:endParaRPr lang="en-US" altLang="en-US" sz="2000" b="1" smtClean="0"/>
          </a:p>
        </p:txBody>
      </p:sp>
      <p:sp>
        <p:nvSpPr>
          <p:cNvPr id="120922" name="Text Box 90"/>
          <p:cNvSpPr txBox="1">
            <a:spLocks noChangeArrowheads="1"/>
          </p:cNvSpPr>
          <p:nvPr/>
        </p:nvSpPr>
        <p:spPr bwMode="auto">
          <a:xfrm>
            <a:off x="6629400" y="6248400"/>
            <a:ext cx="2286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eaLnBrk="1" hangingPunct="1">
              <a:spcBef>
                <a:spcPct val="50000"/>
              </a:spcBef>
            </a:pPr>
            <a:r>
              <a:rPr lang="en-US" altLang="en-US" b="1" i="1">
                <a:solidFill>
                  <a:schemeClr val="tx2"/>
                </a:solidFill>
                <a:latin typeface="Arial" charset="0"/>
              </a:rPr>
              <a:t>NAC 372.460(1)</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20922">
                                            <p:txEl>
                                              <p:pRg st="0" end="0"/>
                                            </p:txEl>
                                          </p:spTgt>
                                        </p:tgtEl>
                                        <p:attrNameLst>
                                          <p:attrName>style.visibility</p:attrName>
                                        </p:attrNameLst>
                                      </p:cBhvr>
                                      <p:to>
                                        <p:strVal val="visible"/>
                                      </p:to>
                                    </p:set>
                                    <p:animEffect transition="in" filter="dissolve">
                                      <p:cBhvr>
                                        <p:cTn id="7" dur="2000"/>
                                        <p:tgtEl>
                                          <p:spTgt spid="1209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pPr fontAlgn="auto">
              <a:spcAft>
                <a:spcPts val="0"/>
              </a:spcAft>
              <a:defRPr/>
            </a:pPr>
            <a:r>
              <a:rPr lang="en-US" b="1" dirty="0" smtClean="0">
                <a:solidFill>
                  <a:schemeClr val="tx1"/>
                </a:solidFill>
                <a:latin typeface="Calibri" pitchFamily="34" charset="0"/>
              </a:rPr>
              <a:t>USE TAX</a:t>
            </a:r>
            <a:endParaRPr lang="en-US" dirty="0"/>
          </a:p>
        </p:txBody>
      </p:sp>
      <p:sp>
        <p:nvSpPr>
          <p:cNvPr id="52227" name="Text Placeholder 2"/>
          <p:cNvSpPr>
            <a:spLocks noGrp="1"/>
          </p:cNvSpPr>
          <p:nvPr>
            <p:ph type="body" sz="half" idx="1"/>
          </p:nvPr>
        </p:nvSpPr>
        <p:spPr>
          <a:xfrm>
            <a:off x="914400" y="1600200"/>
            <a:ext cx="7543800" cy="4525963"/>
          </a:xfrm>
        </p:spPr>
        <p:txBody>
          <a:bodyPr/>
          <a:lstStyle/>
          <a:p>
            <a:pPr marL="0" indent="0" algn="just">
              <a:buFont typeface="Arial" charset="0"/>
              <a:buNone/>
            </a:pPr>
            <a:r>
              <a:rPr lang="en-US" altLang="en-US" sz="3200" b="1" u="sng" smtClean="0">
                <a:latin typeface="Calibri" pitchFamily="34" charset="0"/>
              </a:rPr>
              <a:t>Loaner – Demonstration Vehicle Usage</a:t>
            </a:r>
            <a:r>
              <a:rPr lang="en-US" altLang="en-US" sz="3200" b="1" smtClean="0">
                <a:latin typeface="Calibri" pitchFamily="34" charset="0"/>
              </a:rPr>
              <a:t>:</a:t>
            </a:r>
          </a:p>
          <a:p>
            <a:pPr marL="0" indent="0">
              <a:buFont typeface="Arial" charset="0"/>
              <a:buNone/>
            </a:pPr>
            <a:r>
              <a:rPr lang="en-US" altLang="en-US" sz="3200" b="1" smtClean="0">
                <a:latin typeface="Calibri" pitchFamily="34" charset="0"/>
              </a:rPr>
              <a:t>Effective 10/24/2014:  If the cumulative period of all the loans of the motor vehicle by the dealer is more than 180 days, the usage will be subject to tax at the cost of the vehicle to the dealer. </a:t>
            </a:r>
          </a:p>
          <a:p>
            <a:pPr marL="0" indent="0">
              <a:buFont typeface="Arial" charset="0"/>
              <a:buNone/>
            </a:pPr>
            <a:r>
              <a:rPr lang="en-US" altLang="en-US" sz="3200" b="1" smtClean="0">
                <a:latin typeface="Calibri" pitchFamily="34" charset="0"/>
              </a:rPr>
              <a:t>This includes vehicles with Loaner Plates &amp; Dealer Plates.</a:t>
            </a:r>
          </a:p>
          <a:p>
            <a:pPr marL="0" indent="0" algn="just">
              <a:buFont typeface="Arial" charset="0"/>
              <a:buNone/>
            </a:pPr>
            <a:endParaRPr lang="en-US" altLang="en-US"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pPr fontAlgn="auto">
              <a:spcAft>
                <a:spcPts val="0"/>
              </a:spcAft>
              <a:defRPr/>
            </a:pPr>
            <a:r>
              <a:rPr lang="en-US" sz="4400" b="1" dirty="0" smtClean="0">
                <a:solidFill>
                  <a:schemeClr val="tx1"/>
                </a:solidFill>
                <a:latin typeface="Calibri" pitchFamily="34" charset="0"/>
              </a:rPr>
              <a:t>USE TAX</a:t>
            </a:r>
            <a:endParaRPr lang="en-US" sz="4400" dirty="0"/>
          </a:p>
        </p:txBody>
      </p:sp>
      <p:sp>
        <p:nvSpPr>
          <p:cNvPr id="54275" name="Text Placeholder 2"/>
          <p:cNvSpPr>
            <a:spLocks noGrp="1"/>
          </p:cNvSpPr>
          <p:nvPr>
            <p:ph type="body" sz="half" idx="1"/>
          </p:nvPr>
        </p:nvSpPr>
        <p:spPr>
          <a:xfrm>
            <a:off x="457200" y="1600200"/>
            <a:ext cx="8229600" cy="4525963"/>
          </a:xfrm>
        </p:spPr>
        <p:txBody>
          <a:bodyPr rtlCol="0">
            <a:normAutofit/>
          </a:bodyPr>
          <a:lstStyle/>
          <a:p>
            <a:pPr marL="0" indent="0" fontAlgn="auto">
              <a:spcAft>
                <a:spcPts val="0"/>
              </a:spcAft>
              <a:buFont typeface="Arial" pitchFamily="34" charset="0"/>
              <a:buNone/>
              <a:defRPr/>
            </a:pPr>
            <a:r>
              <a:rPr lang="en-US" altLang="en-US" sz="3200" b="1" u="sng" dirty="0">
                <a:latin typeface="Calibri" pitchFamily="34" charset="0"/>
              </a:rPr>
              <a:t>Loaner – Demonstration Vehicle </a:t>
            </a:r>
            <a:r>
              <a:rPr lang="en-US" altLang="en-US" sz="3200" b="1" u="sng" dirty="0" smtClean="0">
                <a:latin typeface="Calibri" pitchFamily="34" charset="0"/>
              </a:rPr>
              <a:t>Usage (</a:t>
            </a:r>
            <a:r>
              <a:rPr lang="en-US" altLang="en-US" sz="3200" b="1" u="sng" dirty="0" err="1" smtClean="0">
                <a:latin typeface="Calibri" pitchFamily="34" charset="0"/>
              </a:rPr>
              <a:t>con’t</a:t>
            </a:r>
            <a:r>
              <a:rPr lang="en-US" altLang="en-US" sz="3200" b="1" u="sng" dirty="0" smtClean="0">
                <a:latin typeface="Calibri" pitchFamily="34" charset="0"/>
              </a:rPr>
              <a:t>)</a:t>
            </a:r>
            <a:endParaRPr lang="en-US" altLang="en-US" sz="3200" b="1" dirty="0" smtClean="0">
              <a:latin typeface="Calibri" pitchFamily="34" charset="0"/>
            </a:endParaRPr>
          </a:p>
          <a:p>
            <a:pPr marL="182880" indent="-182880" fontAlgn="auto">
              <a:spcAft>
                <a:spcPts val="0"/>
              </a:spcAft>
              <a:buFont typeface="Arial" pitchFamily="34" charset="0"/>
              <a:buChar char="•"/>
              <a:defRPr/>
            </a:pPr>
            <a:r>
              <a:rPr lang="en-US" altLang="en-US" sz="3200" b="1" dirty="0" smtClean="0">
                <a:latin typeface="Calibri" pitchFamily="34" charset="0"/>
              </a:rPr>
              <a:t>A written record must be maintained by the dealer and available upon request of the Department showing the usage of the loaned vehicle.  </a:t>
            </a:r>
          </a:p>
          <a:p>
            <a:pPr marL="182880" indent="-182880" fontAlgn="auto">
              <a:spcAft>
                <a:spcPts val="0"/>
              </a:spcAft>
              <a:buFont typeface="Arial" pitchFamily="34" charset="0"/>
              <a:buChar char="•"/>
              <a:defRPr/>
            </a:pPr>
            <a:r>
              <a:rPr lang="en-US" altLang="en-US" sz="3200" b="1" dirty="0" smtClean="0">
                <a:latin typeface="Calibri" pitchFamily="34" charset="0"/>
              </a:rPr>
              <a:t>Absence of such a log could subject the full value of the vehicle to sales/use tax.</a:t>
            </a:r>
          </a:p>
          <a:p>
            <a:pPr marL="182880" indent="-182880" fontAlgn="auto">
              <a:spcAft>
                <a:spcPts val="0"/>
              </a:spcAft>
              <a:buFont typeface="Arial" pitchFamily="34" charset="0"/>
              <a:buChar char="•"/>
              <a:defRPr/>
            </a:pPr>
            <a:endParaRPr lang="en-US" altLang="en-US" dirty="0" smtClean="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p:cNvPicPr>
            <a:picLocks noChangeAspect="1" noChangeArrowheads="1"/>
          </p:cNvPicPr>
          <p:nvPr/>
        </p:nvPicPr>
        <p:blipFill>
          <a:blip r:embed="rId2">
            <a:extLst>
              <a:ext uri="{28A0092B-C50C-407E-A947-70E740481C1C}">
                <a14:useLocalDpi xmlns:a14="http://schemas.microsoft.com/office/drawing/2010/main" val="0"/>
              </a:ext>
            </a:extLst>
          </a:blip>
          <a:srcRect l="1198" t="1079" r="1198" b="1079"/>
          <a:stretch>
            <a:fillRect/>
          </a:stretch>
        </p:blipFill>
        <p:spPr bwMode="auto">
          <a:xfrm>
            <a:off x="609600" y="1752600"/>
            <a:ext cx="7932738" cy="4511675"/>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275" name="TextBox 1"/>
          <p:cNvSpPr txBox="1">
            <a:spLocks noChangeArrowheads="1"/>
          </p:cNvSpPr>
          <p:nvPr/>
        </p:nvSpPr>
        <p:spPr bwMode="auto">
          <a:xfrm>
            <a:off x="333375" y="806450"/>
            <a:ext cx="7894638"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eaLnBrk="1" hangingPunct="1"/>
            <a:r>
              <a:rPr lang="en-US" altLang="en-US" sz="3200" b="1">
                <a:latin typeface="Calibri" pitchFamily="34" charset="0"/>
              </a:rPr>
              <a:t>EXAMPLE OF DEMONSTRATOR/LOANER LOG</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685800" y="2971800"/>
            <a:ext cx="8458200" cy="1143000"/>
          </a:xfrm>
          <a:solidFill>
            <a:schemeClr val="tx2">
              <a:lumMod val="20000"/>
              <a:lumOff val="80000"/>
            </a:schemeClr>
          </a:solidFill>
        </p:spPr>
        <p:txBody>
          <a:bodyPr/>
          <a:lstStyle/>
          <a:p>
            <a:pPr fontAlgn="auto">
              <a:spcAft>
                <a:spcPts val="0"/>
              </a:spcAft>
              <a:defRPr/>
            </a:pPr>
            <a:r>
              <a:rPr lang="en-US" sz="6000" b="1" dirty="0" smtClean="0">
                <a:solidFill>
                  <a:schemeClr val="tx1"/>
                </a:solidFill>
                <a:latin typeface="Calibri" pitchFamily="34" charset="0"/>
              </a:rPr>
              <a:t>OTHER</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title"/>
          </p:nvPr>
        </p:nvSpPr>
        <p:spPr>
          <a:xfrm>
            <a:off x="380999" y="381000"/>
            <a:ext cx="8229601" cy="762000"/>
          </a:xfrm>
        </p:spPr>
        <p:txBody>
          <a:bodyPr>
            <a:normAutofit/>
          </a:bodyPr>
          <a:lstStyle/>
          <a:p>
            <a:pPr fontAlgn="auto">
              <a:spcAft>
                <a:spcPts val="0"/>
              </a:spcAft>
              <a:defRPr/>
            </a:pPr>
            <a:r>
              <a:rPr lang="en-US" b="1" dirty="0" smtClean="0">
                <a:solidFill>
                  <a:schemeClr val="tx1"/>
                </a:solidFill>
                <a:latin typeface="Calibri" pitchFamily="34" charset="0"/>
              </a:rPr>
              <a:t>TIRE TAX</a:t>
            </a:r>
          </a:p>
        </p:txBody>
      </p:sp>
      <p:sp>
        <p:nvSpPr>
          <p:cNvPr id="140291" name="Rectangle 3"/>
          <p:cNvSpPr>
            <a:spLocks noGrp="1" noChangeArrowheads="1"/>
          </p:cNvSpPr>
          <p:nvPr>
            <p:ph idx="1"/>
          </p:nvPr>
        </p:nvSpPr>
        <p:spPr>
          <a:xfrm>
            <a:off x="457200" y="1341438"/>
            <a:ext cx="8229600" cy="5211762"/>
          </a:xfrm>
        </p:spPr>
        <p:txBody>
          <a:bodyPr rtlCol="0">
            <a:noAutofit/>
          </a:bodyPr>
          <a:lstStyle/>
          <a:p>
            <a:pPr marL="274320" indent="-274320" fontAlgn="auto">
              <a:spcBef>
                <a:spcPts val="0"/>
              </a:spcBef>
              <a:spcAft>
                <a:spcPts val="0"/>
              </a:spcAft>
              <a:buFont typeface="Arial" pitchFamily="34" charset="0"/>
              <a:buChar char="•"/>
              <a:defRPr/>
            </a:pPr>
            <a:r>
              <a:rPr lang="en-US" sz="3200" b="1" dirty="0" smtClean="0">
                <a:latin typeface="Calibri" pitchFamily="34" charset="0"/>
                <a:cs typeface="Times New Roman" pitchFamily="18" charset="0"/>
              </a:rPr>
              <a:t>Tire tax is $1 per new tire </a:t>
            </a:r>
            <a:r>
              <a:rPr lang="en-US" sz="3200" b="1" dirty="0" smtClean="0">
                <a:latin typeface="Calibri" pitchFamily="34" charset="0"/>
              </a:rPr>
              <a:t>(</a:t>
            </a:r>
            <a:r>
              <a:rPr lang="en-US" sz="3200" b="1" dirty="0" smtClean="0">
                <a:latin typeface="Calibri" pitchFamily="34" charset="0"/>
                <a:cs typeface="Times New Roman" pitchFamily="18" charset="0"/>
              </a:rPr>
              <a:t>note:  this does not apply to the tires that are placed on a vehicle being sold) plus applicable sales tax.</a:t>
            </a:r>
          </a:p>
          <a:p>
            <a:pPr marL="0" indent="0" fontAlgn="auto">
              <a:spcBef>
                <a:spcPts val="0"/>
              </a:spcBef>
              <a:spcAft>
                <a:spcPts val="0"/>
              </a:spcAft>
              <a:buFont typeface="Arial" pitchFamily="34" charset="0"/>
              <a:buNone/>
              <a:defRPr/>
            </a:pPr>
            <a:endParaRPr lang="en-US" sz="3200" b="1" i="1" dirty="0" smtClean="0">
              <a:latin typeface="Calibri" pitchFamily="34" charset="0"/>
              <a:cs typeface="Times New Roman" pitchFamily="18" charset="0"/>
            </a:endParaRPr>
          </a:p>
          <a:p>
            <a:pPr marL="274320" indent="-274320" fontAlgn="auto">
              <a:spcBef>
                <a:spcPts val="0"/>
              </a:spcBef>
              <a:spcAft>
                <a:spcPts val="0"/>
              </a:spcAft>
              <a:buFont typeface="Arial" pitchFamily="34" charset="0"/>
              <a:buChar char="•"/>
              <a:defRPr/>
            </a:pPr>
            <a:r>
              <a:rPr lang="en-US" sz="3200" b="1" dirty="0" smtClean="0">
                <a:latin typeface="Calibri" pitchFamily="34" charset="0"/>
                <a:cs typeface="Times New Roman" pitchFamily="18" charset="0"/>
              </a:rPr>
              <a:t>When a dealership purchases tires for its vehicles in inventory, a resale certificate should be provided to the tire supplier.</a:t>
            </a:r>
          </a:p>
          <a:p>
            <a:pPr marL="0" indent="0" fontAlgn="auto">
              <a:spcBef>
                <a:spcPts val="0"/>
              </a:spcBef>
              <a:spcAft>
                <a:spcPts val="0"/>
              </a:spcAft>
              <a:buFont typeface="Arial" pitchFamily="34" charset="0"/>
              <a:buNone/>
              <a:defRPr/>
            </a:pPr>
            <a:endParaRPr lang="en-US" sz="3200" b="1" dirty="0" smtClean="0">
              <a:latin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pPr fontAlgn="auto">
              <a:spcAft>
                <a:spcPts val="0"/>
              </a:spcAft>
              <a:defRPr/>
            </a:pPr>
            <a:r>
              <a:rPr lang="en-US" b="1" dirty="0" smtClean="0">
                <a:solidFill>
                  <a:schemeClr val="tx1"/>
                </a:solidFill>
                <a:latin typeface="Calibri" pitchFamily="34" charset="0"/>
              </a:rPr>
              <a:t>TIRE TAX</a:t>
            </a:r>
            <a:endParaRPr lang="en-US" dirty="0"/>
          </a:p>
        </p:txBody>
      </p:sp>
      <p:sp>
        <p:nvSpPr>
          <p:cNvPr id="3" name="Content Placeholder 2"/>
          <p:cNvSpPr>
            <a:spLocks noGrp="1"/>
          </p:cNvSpPr>
          <p:nvPr>
            <p:ph idx="1"/>
          </p:nvPr>
        </p:nvSpPr>
        <p:spPr/>
        <p:txBody>
          <a:bodyPr rtlCol="0">
            <a:normAutofit/>
          </a:bodyPr>
          <a:lstStyle/>
          <a:p>
            <a:pPr marL="274320" indent="-274320" fontAlgn="auto">
              <a:spcBef>
                <a:spcPts val="0"/>
              </a:spcBef>
              <a:spcAft>
                <a:spcPts val="0"/>
              </a:spcAft>
              <a:buFont typeface="Arial" pitchFamily="34" charset="0"/>
              <a:buChar char="•"/>
              <a:defRPr/>
            </a:pPr>
            <a:r>
              <a:rPr lang="en-US" sz="3200" b="1" dirty="0">
                <a:latin typeface="Calibri" pitchFamily="34" charset="0"/>
                <a:cs typeface="Times New Roman" pitchFamily="18" charset="0"/>
              </a:rPr>
              <a:t>If the dealership is purchasing new tires for their vehicles placed in service for use in the business, or for personal vehicles, the tire </a:t>
            </a:r>
            <a:r>
              <a:rPr lang="en-US" sz="3200" b="1" dirty="0" smtClean="0">
                <a:latin typeface="Calibri" pitchFamily="34" charset="0"/>
                <a:cs typeface="Times New Roman" pitchFamily="18" charset="0"/>
              </a:rPr>
              <a:t>tax and sales tax </a:t>
            </a:r>
            <a:r>
              <a:rPr lang="en-US" sz="3200" b="1" dirty="0">
                <a:latin typeface="Calibri" pitchFamily="34" charset="0"/>
                <a:cs typeface="Times New Roman" pitchFamily="18" charset="0"/>
              </a:rPr>
              <a:t>should be paid.</a:t>
            </a:r>
          </a:p>
          <a:p>
            <a:pPr marL="0" indent="0" fontAlgn="auto">
              <a:spcBef>
                <a:spcPts val="0"/>
              </a:spcBef>
              <a:spcAft>
                <a:spcPts val="0"/>
              </a:spcAft>
              <a:buFont typeface="Arial" pitchFamily="34" charset="0"/>
              <a:buNone/>
              <a:defRPr/>
            </a:pPr>
            <a:endParaRPr lang="en-US" sz="3200" b="1" dirty="0">
              <a:latin typeface="Calibri" pitchFamily="34" charset="0"/>
              <a:cs typeface="Times New Roman" pitchFamily="18" charset="0"/>
            </a:endParaRPr>
          </a:p>
          <a:p>
            <a:pPr marL="274320" indent="-274320" fontAlgn="auto">
              <a:spcBef>
                <a:spcPts val="0"/>
              </a:spcBef>
              <a:spcAft>
                <a:spcPts val="0"/>
              </a:spcAft>
              <a:buFont typeface="Arial" pitchFamily="34" charset="0"/>
              <a:buChar char="•"/>
              <a:defRPr/>
            </a:pPr>
            <a:r>
              <a:rPr lang="en-US" sz="3200" b="1" dirty="0">
                <a:latin typeface="Calibri" pitchFamily="34" charset="0"/>
                <a:cs typeface="Times New Roman" pitchFamily="18" charset="0"/>
              </a:rPr>
              <a:t>If the dealership is in the business of selling </a:t>
            </a:r>
            <a:r>
              <a:rPr lang="en-US" sz="3200" b="1" dirty="0" smtClean="0">
                <a:latin typeface="Calibri" pitchFamily="34" charset="0"/>
                <a:cs typeface="Times New Roman" pitchFamily="18" charset="0"/>
              </a:rPr>
              <a:t>tires at retail, </a:t>
            </a:r>
            <a:r>
              <a:rPr lang="en-US" sz="3200" b="1" dirty="0">
                <a:latin typeface="Calibri" pitchFamily="34" charset="0"/>
                <a:cs typeface="Times New Roman" pitchFamily="18" charset="0"/>
              </a:rPr>
              <a:t>it must register for the tire tax</a:t>
            </a:r>
          </a:p>
          <a:p>
            <a:pPr marL="182880" indent="-182880" fontAlgn="auto">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57200"/>
            <a:ext cx="8229600" cy="685800"/>
          </a:xfrm>
          <a:extLst>
            <a:ext uri="{91240B29-F687-4F45-9708-019B960494DF}">
              <a14:hiddenLine xmlns:a14="http://schemas.microsoft.com/office/drawing/2010/main" w="57150" cmpd="sng">
                <a:solidFill>
                  <a:schemeClr val="tx1"/>
                </a:solidFill>
                <a:miter lim="800000"/>
                <a:headEnd/>
                <a:tailEnd/>
              </a14:hiddenLine>
            </a:ext>
          </a:extLst>
        </p:spPr>
        <p:txBody>
          <a:bodyPr>
            <a:normAutofit fontScale="90000"/>
          </a:bodyPr>
          <a:lstStyle/>
          <a:p>
            <a:pPr fontAlgn="auto">
              <a:spcAft>
                <a:spcPts val="0"/>
              </a:spcAft>
              <a:defRPr/>
            </a:pPr>
            <a:r>
              <a:rPr lang="en-US" sz="4400" b="1" dirty="0" smtClean="0">
                <a:solidFill>
                  <a:schemeClr val="tx1"/>
                </a:solidFill>
                <a:latin typeface="Calibri" pitchFamily="34" charset="0"/>
              </a:rPr>
              <a:t>SALES TAX</a:t>
            </a:r>
          </a:p>
        </p:txBody>
      </p:sp>
      <p:sp>
        <p:nvSpPr>
          <p:cNvPr id="12291" name="Rectangle 3"/>
          <p:cNvSpPr>
            <a:spLocks noGrp="1" noChangeArrowheads="1"/>
          </p:cNvSpPr>
          <p:nvPr>
            <p:ph type="body" sz="half" idx="1"/>
          </p:nvPr>
        </p:nvSpPr>
        <p:spPr>
          <a:xfrm>
            <a:off x="381000" y="1447800"/>
            <a:ext cx="8458200" cy="4419600"/>
          </a:xfrm>
        </p:spPr>
        <p:txBody>
          <a:bodyPr/>
          <a:lstStyle/>
          <a:p>
            <a:pPr>
              <a:lnSpc>
                <a:spcPct val="80000"/>
              </a:lnSpc>
            </a:pPr>
            <a:r>
              <a:rPr lang="en-US" altLang="en-US" sz="3200" b="1" smtClean="0">
                <a:latin typeface="Calibri" pitchFamily="34" charset="0"/>
              </a:rPr>
              <a:t>Sales tax is due on the retail sale of all Tangible Personal Property unless the transaction is specifically exempted by statute</a:t>
            </a:r>
          </a:p>
          <a:p>
            <a:pPr>
              <a:lnSpc>
                <a:spcPct val="80000"/>
              </a:lnSpc>
            </a:pPr>
            <a:r>
              <a:rPr lang="en-US" altLang="en-US" sz="3200" b="1" smtClean="0">
                <a:latin typeface="Calibri" pitchFamily="34" charset="0"/>
              </a:rPr>
              <a:t>Sales tax is held in-trust by the dealership and must be remitted to the Department monthly/quarterly</a:t>
            </a:r>
          </a:p>
          <a:p>
            <a:pPr>
              <a:lnSpc>
                <a:spcPct val="80000"/>
              </a:lnSpc>
            </a:pPr>
            <a:r>
              <a:rPr lang="en-US" altLang="en-US" sz="3200" b="1" smtClean="0">
                <a:latin typeface="Calibri" pitchFamily="34" charset="0"/>
              </a:rPr>
              <a:t>Applicable sale tax rate is charged based upon the county where the actual sale occurs not where the purchaser resides</a:t>
            </a:r>
          </a:p>
          <a:p>
            <a:pPr>
              <a:lnSpc>
                <a:spcPct val="80000"/>
              </a:lnSpc>
              <a:buClr>
                <a:schemeClr val="tx1"/>
              </a:buClr>
            </a:pPr>
            <a:endParaRPr lang="en-US" altLang="en-US" sz="3200" b="1" smtClean="0">
              <a:latin typeface="Calibri" pitchFamily="34" charset="0"/>
            </a:endParaRPr>
          </a:p>
          <a:p>
            <a:pPr>
              <a:lnSpc>
                <a:spcPct val="80000"/>
              </a:lnSpc>
              <a:buFontTx/>
              <a:buNone/>
            </a:pPr>
            <a:endParaRPr lang="en-US" altLang="en-US" b="1" i="1" smtClean="0">
              <a:latin typeface="Calibri" pitchFamily="34" charset="0"/>
            </a:endParaRPr>
          </a:p>
          <a:p>
            <a:pPr>
              <a:lnSpc>
                <a:spcPct val="80000"/>
              </a:lnSpc>
            </a:pPr>
            <a:endParaRPr lang="en-US" altLang="en-US" smtClean="0"/>
          </a:p>
          <a:p>
            <a:pPr>
              <a:lnSpc>
                <a:spcPct val="80000"/>
              </a:lnSpc>
              <a:buFontTx/>
              <a:buNone/>
            </a:pPr>
            <a:endParaRPr lang="en-US" altLang="en-US" smtClean="0"/>
          </a:p>
        </p:txBody>
      </p:sp>
      <p:sp>
        <p:nvSpPr>
          <p:cNvPr id="544773" name="Text Box 5"/>
          <p:cNvSpPr txBox="1">
            <a:spLocks noChangeArrowheads="1"/>
          </p:cNvSpPr>
          <p:nvPr/>
        </p:nvSpPr>
        <p:spPr bwMode="auto">
          <a:xfrm>
            <a:off x="6781800" y="6096000"/>
            <a:ext cx="205740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algn="ctr" eaLnBrk="1" hangingPunct="1">
              <a:spcBef>
                <a:spcPct val="50000"/>
              </a:spcBef>
            </a:pPr>
            <a:r>
              <a:rPr lang="en-US" altLang="en-US">
                <a:latin typeface="Arial" charset="0"/>
              </a:rPr>
              <a:t>NRS 360B.095</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2" fill="hold" grpId="0" nodeType="afterEffect">
                                  <p:stCondLst>
                                    <p:cond delay="0"/>
                                  </p:stCondLst>
                                  <p:childTnLst>
                                    <p:set>
                                      <p:cBhvr>
                                        <p:cTn id="6" dur="1" fill="hold">
                                          <p:stCondLst>
                                            <p:cond delay="0"/>
                                          </p:stCondLst>
                                        </p:cTn>
                                        <p:tgtEl>
                                          <p:spTgt spid="544773"/>
                                        </p:tgtEl>
                                        <p:attrNameLst>
                                          <p:attrName>style.visibility</p:attrName>
                                        </p:attrNameLst>
                                      </p:cBhvr>
                                      <p:to>
                                        <p:strVal val="visible"/>
                                      </p:to>
                                    </p:set>
                                    <p:anim calcmode="lin" valueType="num">
                                      <p:cBhvr additive="base">
                                        <p:cTn id="7" dur="1000" fill="hold"/>
                                        <p:tgtEl>
                                          <p:spTgt spid="544773"/>
                                        </p:tgtEl>
                                        <p:attrNameLst>
                                          <p:attrName>ppt_x</p:attrName>
                                        </p:attrNameLst>
                                      </p:cBhvr>
                                      <p:tavLst>
                                        <p:tav tm="0">
                                          <p:val>
                                            <p:strVal val="1+#ppt_w/2"/>
                                          </p:val>
                                        </p:tav>
                                        <p:tav tm="100000">
                                          <p:val>
                                            <p:strVal val="#ppt_x"/>
                                          </p:val>
                                        </p:tav>
                                      </p:tavLst>
                                    </p:anim>
                                    <p:anim calcmode="lin" valueType="num">
                                      <p:cBhvr additive="base">
                                        <p:cTn id="8" dur="1000" fill="hold"/>
                                        <p:tgtEl>
                                          <p:spTgt spid="5447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477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title"/>
          </p:nvPr>
        </p:nvSpPr>
        <p:spPr>
          <a:xfrm>
            <a:off x="457200" y="457200"/>
            <a:ext cx="8229600" cy="609600"/>
          </a:xfrm>
        </p:spPr>
        <p:txBody>
          <a:bodyPr>
            <a:normAutofit fontScale="90000"/>
          </a:bodyPr>
          <a:lstStyle/>
          <a:p>
            <a:pPr fontAlgn="auto">
              <a:spcAft>
                <a:spcPts val="0"/>
              </a:spcAft>
              <a:defRPr/>
            </a:pPr>
            <a:r>
              <a:rPr lang="en-US" sz="4400" b="1" dirty="0" smtClean="0">
                <a:solidFill>
                  <a:schemeClr val="tx1"/>
                </a:solidFill>
                <a:latin typeface="Calibri" pitchFamily="34" charset="0"/>
              </a:rPr>
              <a:t>Electronic Filing Requirements</a:t>
            </a:r>
          </a:p>
        </p:txBody>
      </p:sp>
      <p:sp>
        <p:nvSpPr>
          <p:cNvPr id="58371" name="Rectangle 3"/>
          <p:cNvSpPr>
            <a:spLocks noGrp="1" noChangeArrowheads="1"/>
          </p:cNvSpPr>
          <p:nvPr>
            <p:ph idx="1"/>
          </p:nvPr>
        </p:nvSpPr>
        <p:spPr>
          <a:xfrm>
            <a:off x="381000" y="1371600"/>
            <a:ext cx="8229600" cy="5105400"/>
          </a:xfrm>
        </p:spPr>
        <p:txBody>
          <a:bodyPr/>
          <a:lstStyle/>
          <a:p>
            <a:pPr>
              <a:buFontTx/>
              <a:buNone/>
            </a:pPr>
            <a:r>
              <a:rPr lang="en-US" altLang="en-US" dirty="0" smtClean="0"/>
              <a:t>	</a:t>
            </a:r>
            <a:r>
              <a:rPr lang="en-US" altLang="en-US" sz="3200" b="1" dirty="0" smtClean="0">
                <a:latin typeface="Calibri" pitchFamily="34" charset="0"/>
              </a:rPr>
              <a:t>All businesses remitting payment of $10,000 or greater must register and pay using the Departments online tax system Nevada Tax</a:t>
            </a:r>
          </a:p>
          <a:p>
            <a:pPr>
              <a:buFontTx/>
              <a:buNone/>
            </a:pPr>
            <a:r>
              <a:rPr lang="en-US" altLang="en-US" sz="3200" b="1" dirty="0" smtClean="0">
                <a:latin typeface="Calibri" pitchFamily="34" charset="0"/>
              </a:rPr>
              <a:t>	Additional information and details on how to register, submit a tax return and pay your taxes please refer to:</a:t>
            </a:r>
          </a:p>
          <a:p>
            <a:pPr algn="ctr">
              <a:buFontTx/>
              <a:buNone/>
            </a:pPr>
            <a:r>
              <a:rPr lang="en-US" altLang="en-US" sz="3200" b="1" i="1" dirty="0" smtClean="0">
                <a:latin typeface="Calibri" pitchFamily="34" charset="0"/>
              </a:rPr>
              <a:t>  </a:t>
            </a:r>
            <a:r>
              <a:rPr lang="en-US" altLang="en-US" sz="3200" b="1" i="1" dirty="0" smtClean="0">
                <a:latin typeface="Calibri" pitchFamily="34" charset="0"/>
                <a:hlinkClick r:id="rId3"/>
              </a:rPr>
              <a:t>https://www.nevadatax.nv.gov/web</a:t>
            </a:r>
            <a:endParaRPr lang="en-US" altLang="en-US" sz="3200" b="1" i="1" dirty="0" smtClean="0">
              <a:latin typeface="Calibri" pitchFamily="34" charset="0"/>
            </a:endParaRPr>
          </a:p>
          <a:p>
            <a:pPr algn="ctr">
              <a:buFontTx/>
              <a:buNone/>
            </a:pPr>
            <a:endParaRPr lang="en-US" altLang="en-US" sz="3200" b="1" i="1" dirty="0" smtClean="0">
              <a:latin typeface="Calibri" pitchFamily="34" charset="0"/>
            </a:endParaRPr>
          </a:p>
          <a:p>
            <a:pPr algn="ctr">
              <a:buFontTx/>
              <a:buNone/>
            </a:pPr>
            <a:endParaRPr lang="en-US" altLang="en-US" sz="1800" b="1" i="1" dirty="0" smtClean="0">
              <a:solidFill>
                <a:srgbClr val="3333FF"/>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457200"/>
            <a:ext cx="8229600" cy="762000"/>
          </a:xfrm>
        </p:spPr>
        <p:txBody>
          <a:bodyPr/>
          <a:lstStyle/>
          <a:p>
            <a:pPr fontAlgn="auto">
              <a:spcAft>
                <a:spcPts val="0"/>
              </a:spcAft>
              <a:defRPr/>
            </a:pPr>
            <a:r>
              <a:rPr lang="en-US" sz="4400" b="1" dirty="0" smtClean="0">
                <a:solidFill>
                  <a:schemeClr val="tx1"/>
                </a:solidFill>
                <a:latin typeface="Calibri" pitchFamily="34" charset="0"/>
              </a:rPr>
              <a:t>RECORDS TO BE KEPT</a:t>
            </a:r>
          </a:p>
        </p:txBody>
      </p:sp>
      <p:sp>
        <p:nvSpPr>
          <p:cNvPr id="59395" name="Rectangle 3"/>
          <p:cNvSpPr>
            <a:spLocks noGrp="1" noChangeArrowheads="1"/>
          </p:cNvSpPr>
          <p:nvPr>
            <p:ph type="body" sz="half" idx="1"/>
          </p:nvPr>
        </p:nvSpPr>
        <p:spPr>
          <a:xfrm>
            <a:off x="457200" y="1600200"/>
            <a:ext cx="8229600" cy="4525963"/>
          </a:xfrm>
        </p:spPr>
        <p:txBody>
          <a:bodyPr/>
          <a:lstStyle/>
          <a:p>
            <a:r>
              <a:rPr lang="en-US" altLang="en-US" sz="3200" b="1" smtClean="0">
                <a:latin typeface="Calibri" pitchFamily="34" charset="0"/>
              </a:rPr>
              <a:t>Purchase invoices: i.e. parts, sublet, supplies</a:t>
            </a:r>
          </a:p>
          <a:p>
            <a:r>
              <a:rPr lang="en-US" altLang="en-US" sz="3200" b="1" smtClean="0">
                <a:latin typeface="Calibri" pitchFamily="34" charset="0"/>
              </a:rPr>
              <a:t>Sales journals</a:t>
            </a:r>
          </a:p>
          <a:p>
            <a:r>
              <a:rPr lang="en-US" altLang="en-US" sz="3200" b="1" smtClean="0">
                <a:latin typeface="Calibri" pitchFamily="34" charset="0"/>
              </a:rPr>
              <a:t>General ledgers</a:t>
            </a:r>
          </a:p>
          <a:p>
            <a:r>
              <a:rPr lang="en-US" altLang="en-US" sz="3200" b="1" smtClean="0">
                <a:latin typeface="Calibri" pitchFamily="34" charset="0"/>
              </a:rPr>
              <a:t>Deal Folders</a:t>
            </a:r>
          </a:p>
          <a:p>
            <a:r>
              <a:rPr lang="en-US" altLang="en-US" sz="3200" b="1" smtClean="0">
                <a:latin typeface="Calibri" pitchFamily="34" charset="0"/>
              </a:rPr>
              <a:t>Affidavits and Drive–away permits</a:t>
            </a:r>
          </a:p>
          <a:p>
            <a:pPr>
              <a:buFontTx/>
              <a:buNone/>
            </a:pPr>
            <a:r>
              <a:rPr lang="en-US" altLang="en-US" sz="3200" b="1" smtClean="0">
                <a:latin typeface="Calibri" pitchFamily="34" charset="0"/>
              </a:rPr>
              <a:t>Must keep records for four (4) years</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a:xfrm>
            <a:off x="457200" y="533400"/>
            <a:ext cx="8229600" cy="533400"/>
          </a:xfrm>
        </p:spPr>
        <p:txBody>
          <a:bodyPr>
            <a:normAutofit fontScale="90000"/>
          </a:bodyPr>
          <a:lstStyle/>
          <a:p>
            <a:pPr fontAlgn="auto">
              <a:spcAft>
                <a:spcPts val="0"/>
              </a:spcAft>
              <a:defRPr/>
            </a:pPr>
            <a:r>
              <a:rPr lang="en-US" sz="4400" b="1" dirty="0" smtClean="0">
                <a:solidFill>
                  <a:schemeClr val="tx1"/>
                </a:solidFill>
                <a:latin typeface="Calibri" pitchFamily="34" charset="0"/>
              </a:rPr>
              <a:t>WRITTEN RESPONSE</a:t>
            </a:r>
          </a:p>
        </p:txBody>
      </p:sp>
      <p:sp>
        <p:nvSpPr>
          <p:cNvPr id="60419" name="Rectangle 3"/>
          <p:cNvSpPr>
            <a:spLocks noGrp="1" noChangeArrowheads="1"/>
          </p:cNvSpPr>
          <p:nvPr>
            <p:ph idx="1"/>
          </p:nvPr>
        </p:nvSpPr>
        <p:spPr>
          <a:xfrm>
            <a:off x="457200" y="1219200"/>
            <a:ext cx="8229600" cy="4906963"/>
          </a:xfrm>
        </p:spPr>
        <p:txBody>
          <a:bodyPr/>
          <a:lstStyle/>
          <a:p>
            <a:pPr marL="0" indent="4763">
              <a:buFontTx/>
              <a:buNone/>
            </a:pPr>
            <a:r>
              <a:rPr lang="en-US" altLang="en-US" sz="3200" b="1" dirty="0" smtClean="0">
                <a:latin typeface="Calibri" pitchFamily="34" charset="0"/>
              </a:rPr>
              <a:t>Most tax issues can be addressed by contacting the Department of Taxation.  Please be advised that any responses to inquires made to the Department are only binding if put in writing, such as Nevada Revised Statutes, Administrative Code, Nevada Tax Notes, or in written correspondence.</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8600" y="533400"/>
            <a:ext cx="8686800" cy="533400"/>
          </a:xfrm>
        </p:spPr>
        <p:txBody>
          <a:bodyPr>
            <a:noAutofit/>
          </a:bodyPr>
          <a:lstStyle/>
          <a:p>
            <a:pPr fontAlgn="auto">
              <a:spcAft>
                <a:spcPts val="0"/>
              </a:spcAft>
              <a:defRPr/>
            </a:pPr>
            <a:r>
              <a:rPr lang="en-US" sz="3200" b="1" dirty="0" smtClean="0">
                <a:solidFill>
                  <a:schemeClr val="tx1"/>
                </a:solidFill>
                <a:latin typeface="Calibri" pitchFamily="34" charset="0"/>
              </a:rPr>
              <a:t>DEPARTMENT OF TAXATION Contact Information</a:t>
            </a:r>
          </a:p>
        </p:txBody>
      </p:sp>
      <p:sp>
        <p:nvSpPr>
          <p:cNvPr id="62467" name="Rectangle 3"/>
          <p:cNvSpPr>
            <a:spLocks noGrp="1" noChangeArrowheads="1"/>
          </p:cNvSpPr>
          <p:nvPr>
            <p:ph type="body" sz="half" idx="1"/>
          </p:nvPr>
        </p:nvSpPr>
        <p:spPr>
          <a:xfrm>
            <a:off x="152400" y="1295400"/>
            <a:ext cx="8839200" cy="685800"/>
          </a:xfrm>
        </p:spPr>
        <p:txBody>
          <a:bodyPr rtlCol="0">
            <a:normAutofit lnSpcReduction="10000"/>
          </a:bodyPr>
          <a:lstStyle/>
          <a:p>
            <a:pPr marL="182880" indent="-182880" algn="ctr" fontAlgn="auto">
              <a:spcBef>
                <a:spcPct val="0"/>
              </a:spcBef>
              <a:spcAft>
                <a:spcPts val="0"/>
              </a:spcAft>
              <a:buFontTx/>
              <a:buNone/>
              <a:defRPr/>
            </a:pPr>
            <a:r>
              <a:rPr lang="en-US" altLang="en-US" sz="2000" b="1" dirty="0" smtClean="0">
                <a:solidFill>
                  <a:srgbClr val="080808"/>
                </a:solidFill>
                <a:latin typeface="Calibri" panose="020F0502020204030204" pitchFamily="34" charset="0"/>
              </a:rPr>
              <a:t>Office Hours:  Monday-Friday (Except on Holidays)</a:t>
            </a:r>
          </a:p>
          <a:p>
            <a:pPr marL="182880" indent="-182880" algn="ctr" fontAlgn="auto">
              <a:spcBef>
                <a:spcPct val="0"/>
              </a:spcBef>
              <a:spcAft>
                <a:spcPts val="0"/>
              </a:spcAft>
              <a:buFontTx/>
              <a:buNone/>
              <a:defRPr/>
            </a:pPr>
            <a:r>
              <a:rPr lang="en-US" altLang="en-US" sz="2000" b="1" dirty="0" smtClean="0">
                <a:solidFill>
                  <a:srgbClr val="080808"/>
                </a:solidFill>
                <a:latin typeface="Calibri" panose="020F0502020204030204" pitchFamily="34" charset="0"/>
              </a:rPr>
              <a:t> 8:00 AM – 5:00 PM</a:t>
            </a:r>
          </a:p>
          <a:p>
            <a:pPr marL="182880" indent="-182880" fontAlgn="auto">
              <a:spcBef>
                <a:spcPct val="0"/>
              </a:spcBef>
              <a:spcAft>
                <a:spcPts val="0"/>
              </a:spcAft>
              <a:buFontTx/>
              <a:buNone/>
              <a:defRPr/>
            </a:pPr>
            <a:endParaRPr lang="en-US" altLang="en-US" sz="2800" b="1" dirty="0" smtClean="0">
              <a:solidFill>
                <a:srgbClr val="080808"/>
              </a:solidFill>
            </a:endParaRPr>
          </a:p>
          <a:p>
            <a:pPr marL="182880" indent="-182880" algn="ctr" fontAlgn="auto">
              <a:spcAft>
                <a:spcPts val="0"/>
              </a:spcAft>
              <a:buFontTx/>
              <a:buNone/>
              <a:defRPr/>
            </a:pPr>
            <a:endParaRPr lang="en-US" altLang="en-US" sz="3000" dirty="0" smtClean="0">
              <a:solidFill>
                <a:srgbClr val="080808"/>
              </a:solidFill>
            </a:endParaRPr>
          </a:p>
          <a:p>
            <a:pPr marL="182880" indent="-182880" algn="ctr" fontAlgn="auto">
              <a:spcAft>
                <a:spcPts val="0"/>
              </a:spcAft>
              <a:buFontTx/>
              <a:buNone/>
              <a:defRPr/>
            </a:pPr>
            <a:endParaRPr lang="en-US" altLang="en-US" sz="2800" dirty="0" smtClean="0">
              <a:solidFill>
                <a:srgbClr val="080808"/>
              </a:solidFill>
            </a:endParaRPr>
          </a:p>
        </p:txBody>
      </p:sp>
      <p:sp>
        <p:nvSpPr>
          <p:cNvPr id="61444" name="Rectangle 4"/>
          <p:cNvSpPr>
            <a:spLocks noChangeArrowheads="1"/>
          </p:cNvSpPr>
          <p:nvPr/>
        </p:nvSpPr>
        <p:spPr bwMode="auto">
          <a:xfrm>
            <a:off x="609600" y="3343275"/>
            <a:ext cx="2971800"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r>
              <a:rPr lang="en-US" altLang="en-US" b="1">
                <a:latin typeface="Calibri" pitchFamily="34" charset="0"/>
              </a:rPr>
              <a:t>Las Vegas</a:t>
            </a:r>
            <a:endParaRPr lang="en-US" altLang="en-US">
              <a:latin typeface="Calibri" pitchFamily="34" charset="0"/>
            </a:endParaRPr>
          </a:p>
          <a:p>
            <a:r>
              <a:rPr lang="en-US" altLang="en-US">
                <a:latin typeface="Calibri" pitchFamily="34" charset="0"/>
              </a:rPr>
              <a:t>Grant Sawyer Office Building</a:t>
            </a:r>
          </a:p>
          <a:p>
            <a:r>
              <a:rPr lang="en-US" altLang="en-US">
                <a:latin typeface="Calibri" pitchFamily="34" charset="0"/>
              </a:rPr>
              <a:t>555 E. Washington Avenue</a:t>
            </a:r>
          </a:p>
          <a:p>
            <a:r>
              <a:rPr lang="en-US" altLang="en-US">
                <a:latin typeface="Calibri" pitchFamily="34" charset="0"/>
              </a:rPr>
              <a:t>Suite 1300</a:t>
            </a:r>
          </a:p>
          <a:p>
            <a:r>
              <a:rPr lang="en-US" altLang="en-US">
                <a:latin typeface="Calibri" pitchFamily="34" charset="0"/>
              </a:rPr>
              <a:t>Las Vegas, NV 89101</a:t>
            </a:r>
          </a:p>
          <a:p>
            <a:endParaRPr lang="en-US" altLang="en-US">
              <a:latin typeface="Calibri" pitchFamily="34" charset="0"/>
            </a:endParaRPr>
          </a:p>
          <a:p>
            <a:r>
              <a:rPr lang="en-US" altLang="en-US">
                <a:latin typeface="Calibri" pitchFamily="34" charset="0"/>
              </a:rPr>
              <a:t> </a:t>
            </a:r>
            <a:r>
              <a:rPr lang="en-US" altLang="en-US" b="1">
                <a:latin typeface="Calibri" pitchFamily="34" charset="0"/>
              </a:rPr>
              <a:t>Henderson</a:t>
            </a:r>
          </a:p>
          <a:p>
            <a:r>
              <a:rPr lang="en-US" altLang="en-US">
                <a:latin typeface="Calibri" pitchFamily="34" charset="0"/>
              </a:rPr>
              <a:t>2550 Paseo Verde Parkway</a:t>
            </a:r>
          </a:p>
          <a:p>
            <a:r>
              <a:rPr lang="en-US" altLang="en-US">
                <a:latin typeface="Calibri" pitchFamily="34" charset="0"/>
              </a:rPr>
              <a:t>Suite 180</a:t>
            </a:r>
          </a:p>
          <a:p>
            <a:r>
              <a:rPr lang="en-US" altLang="en-US">
                <a:latin typeface="Calibri" pitchFamily="34" charset="0"/>
              </a:rPr>
              <a:t>Henderson, NV 89074</a:t>
            </a:r>
          </a:p>
        </p:txBody>
      </p:sp>
      <p:sp>
        <p:nvSpPr>
          <p:cNvPr id="61445" name="Text Box 5"/>
          <p:cNvSpPr txBox="1">
            <a:spLocks noChangeArrowheads="1"/>
          </p:cNvSpPr>
          <p:nvPr/>
        </p:nvSpPr>
        <p:spPr bwMode="auto">
          <a:xfrm>
            <a:off x="5181600" y="3444875"/>
            <a:ext cx="3200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r>
              <a:rPr lang="en-US" altLang="en-US" b="1">
                <a:latin typeface="Calibri" pitchFamily="34" charset="0"/>
              </a:rPr>
              <a:t>Carson City</a:t>
            </a:r>
            <a:r>
              <a:rPr lang="en-US" altLang="en-US">
                <a:latin typeface="Calibri" pitchFamily="34" charset="0"/>
              </a:rPr>
              <a:t>:</a:t>
            </a:r>
          </a:p>
          <a:p>
            <a:r>
              <a:rPr lang="en-US" altLang="en-US">
                <a:latin typeface="Calibri" pitchFamily="34" charset="0"/>
              </a:rPr>
              <a:t>1550 College Parkway</a:t>
            </a:r>
          </a:p>
          <a:p>
            <a:r>
              <a:rPr lang="en-US" altLang="en-US">
                <a:latin typeface="Calibri" pitchFamily="34" charset="0"/>
              </a:rPr>
              <a:t>Suite 115</a:t>
            </a:r>
          </a:p>
          <a:p>
            <a:r>
              <a:rPr lang="en-US" altLang="en-US">
                <a:latin typeface="Calibri" pitchFamily="34" charset="0"/>
              </a:rPr>
              <a:t>Carson City, NV 89706-7937</a:t>
            </a:r>
          </a:p>
        </p:txBody>
      </p:sp>
      <p:sp>
        <p:nvSpPr>
          <p:cNvPr id="61446" name="Text Box 6"/>
          <p:cNvSpPr txBox="1">
            <a:spLocks noChangeArrowheads="1"/>
          </p:cNvSpPr>
          <p:nvPr/>
        </p:nvSpPr>
        <p:spPr bwMode="auto">
          <a:xfrm>
            <a:off x="838200" y="6096000"/>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a:spcBef>
                <a:spcPct val="50000"/>
              </a:spcBef>
            </a:pPr>
            <a:endParaRPr lang="en-US" altLang="en-US">
              <a:latin typeface="Arial" charset="0"/>
            </a:endParaRPr>
          </a:p>
        </p:txBody>
      </p:sp>
      <p:sp>
        <p:nvSpPr>
          <p:cNvPr id="61447" name="Text Box 7"/>
          <p:cNvSpPr txBox="1">
            <a:spLocks noChangeArrowheads="1"/>
          </p:cNvSpPr>
          <p:nvPr/>
        </p:nvSpPr>
        <p:spPr bwMode="auto">
          <a:xfrm>
            <a:off x="5181600" y="4891088"/>
            <a:ext cx="3352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r>
              <a:rPr lang="en-US" altLang="en-US" b="1">
                <a:latin typeface="Calibri" pitchFamily="34" charset="0"/>
              </a:rPr>
              <a:t>Reno</a:t>
            </a:r>
            <a:r>
              <a:rPr lang="en-US" altLang="en-US">
                <a:latin typeface="Calibri" pitchFamily="34" charset="0"/>
              </a:rPr>
              <a:t>:</a:t>
            </a:r>
          </a:p>
          <a:p>
            <a:r>
              <a:rPr lang="en-US" altLang="en-US">
                <a:latin typeface="Calibri" pitchFamily="34" charset="0"/>
              </a:rPr>
              <a:t>4600 Kietzke Lane</a:t>
            </a:r>
          </a:p>
          <a:p>
            <a:r>
              <a:rPr lang="en-US" altLang="en-US">
                <a:latin typeface="Calibri" pitchFamily="34" charset="0"/>
              </a:rPr>
              <a:t>Building L, Suite 235</a:t>
            </a:r>
          </a:p>
          <a:p>
            <a:r>
              <a:rPr lang="en-US" altLang="en-US">
                <a:latin typeface="Calibri" pitchFamily="34" charset="0"/>
              </a:rPr>
              <a:t>Reno, NV 89502</a:t>
            </a:r>
          </a:p>
        </p:txBody>
      </p:sp>
      <p:sp>
        <p:nvSpPr>
          <p:cNvPr id="61448" name="Text Box 9"/>
          <p:cNvSpPr txBox="1">
            <a:spLocks noChangeArrowheads="1"/>
          </p:cNvSpPr>
          <p:nvPr/>
        </p:nvSpPr>
        <p:spPr bwMode="auto">
          <a:xfrm>
            <a:off x="3179763" y="2057400"/>
            <a:ext cx="2632075" cy="646113"/>
          </a:xfrm>
          <a:prstGeom prst="rect">
            <a:avLst/>
          </a:prstGeom>
          <a:solidFill>
            <a:schemeClr val="bg1"/>
          </a:solidFill>
          <a:ln w="666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algn="ctr" eaLnBrk="1" hangingPunct="1"/>
            <a:r>
              <a:rPr lang="en-US" altLang="en-US" b="1">
                <a:solidFill>
                  <a:srgbClr val="080808"/>
                </a:solidFill>
                <a:latin typeface="Calibri" pitchFamily="34" charset="0"/>
              </a:rPr>
              <a:t>Contact our Call Center at</a:t>
            </a:r>
            <a:endParaRPr lang="en-US" altLang="en-US">
              <a:solidFill>
                <a:srgbClr val="080808"/>
              </a:solidFill>
              <a:latin typeface="Calibri" pitchFamily="34" charset="0"/>
            </a:endParaRPr>
          </a:p>
          <a:p>
            <a:pPr algn="ctr" eaLnBrk="1" hangingPunct="1"/>
            <a:r>
              <a:rPr lang="en-US" altLang="en-US" b="1">
                <a:solidFill>
                  <a:srgbClr val="080808"/>
                </a:solidFill>
                <a:latin typeface="Calibri" pitchFamily="34" charset="0"/>
              </a:rPr>
              <a:t>1-866-962-3707</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382000" cy="704850"/>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p>
        </p:txBody>
      </p:sp>
      <p:sp>
        <p:nvSpPr>
          <p:cNvPr id="12291" name="Content Placeholder 2"/>
          <p:cNvSpPr>
            <a:spLocks noGrp="1"/>
          </p:cNvSpPr>
          <p:nvPr>
            <p:ph idx="1"/>
          </p:nvPr>
        </p:nvSpPr>
        <p:spPr>
          <a:xfrm>
            <a:off x="457200" y="1295400"/>
            <a:ext cx="8229600" cy="4830763"/>
          </a:xfrm>
        </p:spPr>
        <p:txBody>
          <a:bodyPr rtlCol="0">
            <a:normAutofit fontScale="85000" lnSpcReduction="10000"/>
          </a:bodyPr>
          <a:lstStyle/>
          <a:p>
            <a:pPr marL="0" indent="0" algn="ctr" fontAlgn="auto">
              <a:spcAft>
                <a:spcPts val="0"/>
              </a:spcAft>
              <a:buFontTx/>
              <a:buNone/>
              <a:defRPr/>
            </a:pPr>
            <a:r>
              <a:rPr lang="en-US" sz="3500" b="1" u="sng" dirty="0">
                <a:latin typeface="Calibri" pitchFamily="34" charset="0"/>
              </a:rPr>
              <a:t>Included</a:t>
            </a:r>
          </a:p>
          <a:p>
            <a:pPr marL="274320" indent="-274320" fontAlgn="auto">
              <a:spcAft>
                <a:spcPts val="0"/>
              </a:spcAft>
              <a:buFontTx/>
              <a:buNone/>
              <a:defRPr/>
            </a:pPr>
            <a:r>
              <a:rPr lang="en-US" sz="3500" b="1" dirty="0">
                <a:latin typeface="Calibri" pitchFamily="34" charset="0"/>
              </a:rPr>
              <a:t>	Total amount of consideration for property sold</a:t>
            </a:r>
          </a:p>
          <a:p>
            <a:pPr marL="274320" indent="-274320" fontAlgn="auto">
              <a:spcAft>
                <a:spcPts val="0"/>
              </a:spcAft>
              <a:buFontTx/>
              <a:buNone/>
              <a:defRPr/>
            </a:pPr>
            <a:r>
              <a:rPr lang="en-US" sz="3500" b="1" dirty="0">
                <a:latin typeface="Calibri" pitchFamily="34" charset="0"/>
              </a:rPr>
              <a:t>	Charges necessary to complete the </a:t>
            </a:r>
            <a:r>
              <a:rPr lang="en-US" sz="3500" b="1" dirty="0" smtClean="0">
                <a:latin typeface="Calibri" pitchFamily="34" charset="0"/>
              </a:rPr>
              <a:t>sale</a:t>
            </a:r>
          </a:p>
          <a:p>
            <a:pPr marL="274320" indent="-274320" algn="ctr" fontAlgn="auto">
              <a:spcAft>
                <a:spcPts val="0"/>
              </a:spcAft>
              <a:buFontTx/>
              <a:buNone/>
              <a:defRPr/>
            </a:pPr>
            <a:r>
              <a:rPr lang="en-US" sz="3200" b="1" u="sng" dirty="0" smtClean="0">
                <a:latin typeface="Calibri" pitchFamily="34" charset="0"/>
              </a:rPr>
              <a:t>Excluded</a:t>
            </a:r>
          </a:p>
          <a:p>
            <a:pPr marL="182880" indent="-182880" fontAlgn="auto">
              <a:spcAft>
                <a:spcPts val="0"/>
              </a:spcAft>
              <a:buFont typeface="Arial" pitchFamily="34" charset="0"/>
              <a:buChar char="•"/>
              <a:defRPr/>
            </a:pPr>
            <a:r>
              <a:rPr lang="en-US" sz="3200" b="1" dirty="0" smtClean="0">
                <a:latin typeface="Calibri" pitchFamily="34" charset="0"/>
              </a:rPr>
              <a:t>Discounts offered by the seller</a:t>
            </a:r>
          </a:p>
          <a:p>
            <a:pPr marL="182880" indent="-182880" fontAlgn="auto">
              <a:spcAft>
                <a:spcPts val="0"/>
              </a:spcAft>
              <a:buFont typeface="Arial" pitchFamily="34" charset="0"/>
              <a:buChar char="•"/>
              <a:defRPr/>
            </a:pPr>
            <a:r>
              <a:rPr lang="en-US" sz="3200" b="1" dirty="0" smtClean="0">
                <a:latin typeface="Calibri" pitchFamily="34" charset="0"/>
              </a:rPr>
              <a:t>Unwinds—Purchaser is made whole all funds returned</a:t>
            </a:r>
          </a:p>
          <a:p>
            <a:pPr marL="182880" indent="-182880" fontAlgn="auto">
              <a:spcAft>
                <a:spcPts val="0"/>
              </a:spcAft>
              <a:buFont typeface="Arial" pitchFamily="34" charset="0"/>
              <a:buChar char="•"/>
              <a:defRPr/>
            </a:pPr>
            <a:r>
              <a:rPr lang="en-US" sz="3200" b="1" dirty="0" smtClean="0">
                <a:latin typeface="Calibri" pitchFamily="34" charset="0"/>
              </a:rPr>
              <a:t>Labor charges when separately stated</a:t>
            </a:r>
          </a:p>
          <a:p>
            <a:pPr marL="182880" indent="-182880" fontAlgn="auto">
              <a:spcAft>
                <a:spcPts val="0"/>
              </a:spcAft>
              <a:buFont typeface="Arial" pitchFamily="34" charset="0"/>
              <a:buChar char="•"/>
              <a:defRPr/>
            </a:pPr>
            <a:r>
              <a:rPr lang="en-US" sz="3200" b="1" dirty="0" smtClean="0">
                <a:latin typeface="Calibri" pitchFamily="34" charset="0"/>
              </a:rPr>
              <a:t>Trade-in of used vehicle / vessel (allowable sales tax credit)</a:t>
            </a:r>
          </a:p>
          <a:p>
            <a:pPr marL="274320" indent="-274320" fontAlgn="auto">
              <a:spcAft>
                <a:spcPts val="0"/>
              </a:spcAft>
              <a:buFontTx/>
              <a:buNone/>
              <a:defRPr/>
            </a:pPr>
            <a:endParaRPr lang="en-US" sz="3200" dirty="0">
              <a:solidFill>
                <a:schemeClr val="tx1">
                  <a:lumMod val="50000"/>
                  <a:lumOff val="50000"/>
                </a:schemeClr>
              </a:solidFill>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afterEffect">
                                  <p:stCondLst>
                                    <p:cond delay="0"/>
                                  </p:stCondLst>
                                  <p:iterate type="lt">
                                    <p:tmPct val="4000"/>
                                  </p:iterate>
                                  <p:childTnLst>
                                    <p:set>
                                      <p:cBhvr override="childStyle">
                                        <p:cTn id="6" dur="2000" fill="hold"/>
                                        <p:tgtEl>
                                          <p:spTgt spid="2"/>
                                        </p:tgtEl>
                                        <p:attrNameLst>
                                          <p:attrName>style.textDecorationUnderline</p:attrName>
                                        </p:attrNameLst>
                                      </p:cBhvr>
                                      <p:to>
                                        <p:strVal val="true"/>
                                      </p:to>
                                    </p:set>
                                  </p:childTnLst>
                                </p:cTn>
                              </p:par>
                            </p:childTnLst>
                          </p:cTn>
                        </p:par>
                        <p:par>
                          <p:cTn id="7" fill="hold" nodeType="afterGroup">
                            <p:stCondLst>
                              <p:cond delay="2320"/>
                            </p:stCondLst>
                            <p:childTnLst>
                              <p:par>
                                <p:cTn id="8" presetID="18" presetClass="emph" presetSubtype="0" fill="hold" grpId="1" nodeType="afterEffect">
                                  <p:stCondLst>
                                    <p:cond delay="0"/>
                                  </p:stCondLst>
                                  <p:iterate type="lt">
                                    <p:tmPct val="4000"/>
                                  </p:iterate>
                                  <p:childTnLst>
                                    <p:set>
                                      <p:cBhvr override="childStyle">
                                        <p:cTn id="9" dur="500" fill="hold"/>
                                        <p:tgtEl>
                                          <p:spTgt spid="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1"/>
          <p:cNvSpPr>
            <a:spLocks noGrp="1"/>
          </p:cNvSpPr>
          <p:nvPr>
            <p:ph type="title"/>
          </p:nvPr>
        </p:nvSpPr>
        <p:spPr>
          <a:xfrm>
            <a:off x="228600" y="457200"/>
            <a:ext cx="8915400" cy="655638"/>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p>
        </p:txBody>
      </p:sp>
      <p:sp>
        <p:nvSpPr>
          <p:cNvPr id="3" name="Content Placeholder 2"/>
          <p:cNvSpPr>
            <a:spLocks noGrp="1"/>
          </p:cNvSpPr>
          <p:nvPr>
            <p:ph idx="1"/>
          </p:nvPr>
        </p:nvSpPr>
        <p:spPr>
          <a:xfrm>
            <a:off x="533400" y="1371600"/>
            <a:ext cx="8153400" cy="5105400"/>
          </a:xfrm>
        </p:spPr>
        <p:txBody>
          <a:bodyPr rtlCol="0">
            <a:normAutofit/>
          </a:bodyPr>
          <a:lstStyle/>
          <a:p>
            <a:pPr marL="274320" indent="-274320" algn="just" fontAlgn="auto">
              <a:spcAft>
                <a:spcPts val="0"/>
              </a:spcAft>
              <a:buFont typeface="Arial" pitchFamily="34" charset="0"/>
              <a:buChar char="•"/>
              <a:defRPr/>
            </a:pPr>
            <a:r>
              <a:rPr lang="en-US" sz="2800" b="1" dirty="0" smtClean="0">
                <a:latin typeface="Calibri" pitchFamily="34" charset="0"/>
              </a:rPr>
              <a:t>Maintenance Contracts (warranty) separate from any manufactures warranty if negotiated for a price at the time of the sale are considered part of the sale and are  subject to sales tax </a:t>
            </a:r>
          </a:p>
          <a:p>
            <a:pPr marL="274320" indent="-274320" algn="just" fontAlgn="auto">
              <a:spcAft>
                <a:spcPts val="0"/>
              </a:spcAft>
              <a:buFont typeface="Arial" pitchFamily="34" charset="0"/>
              <a:buChar char="•"/>
              <a:defRPr/>
            </a:pPr>
            <a:r>
              <a:rPr lang="en-US" sz="2800" b="1" dirty="0" smtClean="0">
                <a:latin typeface="Calibri" pitchFamily="34" charset="0"/>
              </a:rPr>
              <a:t> Optional </a:t>
            </a:r>
            <a:r>
              <a:rPr lang="en-US" sz="2800" b="1" dirty="0">
                <a:latin typeface="Calibri" pitchFamily="34" charset="0"/>
              </a:rPr>
              <a:t>Maintenance </a:t>
            </a:r>
            <a:r>
              <a:rPr lang="en-US" sz="2800" b="1" dirty="0" smtClean="0">
                <a:latin typeface="Calibri" pitchFamily="34" charset="0"/>
              </a:rPr>
              <a:t>contracts (warranty) are not taxable; however any parts covered by the warranty at the time of repair</a:t>
            </a:r>
            <a:r>
              <a:rPr lang="en-US" sz="2800" b="1" i="1" dirty="0">
                <a:latin typeface="Calibri" pitchFamily="34" charset="0"/>
              </a:rPr>
              <a:t> </a:t>
            </a:r>
            <a:r>
              <a:rPr lang="en-US" sz="2800" b="1" dirty="0" smtClean="0">
                <a:latin typeface="Calibri" pitchFamily="34" charset="0"/>
              </a:rPr>
              <a:t>are subject to sales or use tax</a:t>
            </a:r>
          </a:p>
          <a:p>
            <a:pPr marL="457200" indent="0" algn="just" fontAlgn="auto">
              <a:spcAft>
                <a:spcPts val="0"/>
              </a:spcAft>
              <a:buFont typeface="Arial" pitchFamily="34" charset="0"/>
              <a:buNone/>
              <a:defRPr/>
            </a:pPr>
            <a:r>
              <a:rPr lang="en-US" i="1" dirty="0" smtClean="0">
                <a:solidFill>
                  <a:schemeClr val="tx1">
                    <a:lumMod val="50000"/>
                    <a:lumOff val="50000"/>
                  </a:schemeClr>
                </a:solidFill>
              </a:rPr>
              <a:t>  </a:t>
            </a:r>
            <a:endParaRPr lang="en-US" i="1" dirty="0">
              <a:solidFill>
                <a:schemeClr val="tx1">
                  <a:lumMod val="50000"/>
                  <a:lumOff val="50000"/>
                </a:schemeClr>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endParaRPr lang="en-US" sz="4400" b="1" dirty="0">
              <a:solidFill>
                <a:schemeClr val="tx1"/>
              </a:solidFill>
              <a:latin typeface="Calibri" pitchFamily="34" charset="0"/>
            </a:endParaRPr>
          </a:p>
        </p:txBody>
      </p:sp>
      <p:sp>
        <p:nvSpPr>
          <p:cNvPr id="3" name="Content Placeholder 2"/>
          <p:cNvSpPr>
            <a:spLocks noGrp="1"/>
          </p:cNvSpPr>
          <p:nvPr>
            <p:ph idx="1"/>
          </p:nvPr>
        </p:nvSpPr>
        <p:spPr>
          <a:xfrm>
            <a:off x="457200" y="1219200"/>
            <a:ext cx="8229600" cy="4267200"/>
          </a:xfrm>
        </p:spPr>
        <p:txBody>
          <a:bodyPr rtlCol="0">
            <a:normAutofit fontScale="92500" lnSpcReduction="10000"/>
          </a:bodyPr>
          <a:lstStyle/>
          <a:p>
            <a:pPr marL="914400" indent="-457200" fontAlgn="auto">
              <a:spcAft>
                <a:spcPts val="0"/>
              </a:spcAft>
              <a:buFont typeface="Arial" pitchFamily="34" charset="0"/>
              <a:buChar char="•"/>
              <a:defRPr/>
            </a:pPr>
            <a:r>
              <a:rPr lang="en-US" sz="3200" b="1" dirty="0">
                <a:latin typeface="Calibri" pitchFamily="34" charset="0"/>
              </a:rPr>
              <a:t>After-Market </a:t>
            </a:r>
            <a:r>
              <a:rPr lang="en-US" sz="3200" b="1" dirty="0" smtClean="0">
                <a:latin typeface="Calibri" pitchFamily="34" charset="0"/>
              </a:rPr>
              <a:t>Warranty:  </a:t>
            </a:r>
            <a:r>
              <a:rPr lang="en-US" sz="3200" b="1" dirty="0">
                <a:latin typeface="Calibri" pitchFamily="34" charset="0"/>
              </a:rPr>
              <a:t>The parts </a:t>
            </a:r>
            <a:r>
              <a:rPr lang="en-US" sz="3200" b="1" dirty="0" smtClean="0">
                <a:latin typeface="Calibri" pitchFamily="34" charset="0"/>
              </a:rPr>
              <a:t>used for these repairs </a:t>
            </a:r>
            <a:r>
              <a:rPr lang="en-US" sz="3200" b="1" dirty="0">
                <a:latin typeface="Calibri" pitchFamily="34" charset="0"/>
              </a:rPr>
              <a:t>are subject </a:t>
            </a:r>
            <a:r>
              <a:rPr lang="en-US" sz="3200" b="1" dirty="0" smtClean="0">
                <a:latin typeface="Calibri" pitchFamily="34" charset="0"/>
              </a:rPr>
              <a:t>to use </a:t>
            </a:r>
            <a:r>
              <a:rPr lang="en-US" sz="3200" b="1" dirty="0">
                <a:latin typeface="Calibri" pitchFamily="34" charset="0"/>
              </a:rPr>
              <a:t>tax. </a:t>
            </a:r>
            <a:r>
              <a:rPr lang="en-US" sz="3200" b="1" dirty="0" smtClean="0">
                <a:latin typeface="Calibri" pitchFamily="34" charset="0"/>
              </a:rPr>
              <a:t>If </a:t>
            </a:r>
            <a:r>
              <a:rPr lang="en-US" sz="3200" b="1" dirty="0">
                <a:latin typeface="Calibri" pitchFamily="34" charset="0"/>
              </a:rPr>
              <a:t>the parts are shown separately, then only those tangible parts are subject to sales or use </a:t>
            </a:r>
            <a:r>
              <a:rPr lang="en-US" sz="3200" b="1" dirty="0" smtClean="0">
                <a:latin typeface="Calibri" pitchFamily="34" charset="0"/>
              </a:rPr>
              <a:t>tax.</a:t>
            </a:r>
          </a:p>
          <a:p>
            <a:pPr marL="914400" indent="-457200" fontAlgn="auto">
              <a:spcAft>
                <a:spcPts val="0"/>
              </a:spcAft>
              <a:buFont typeface="Arial" pitchFamily="34" charset="0"/>
              <a:buChar char="•"/>
              <a:defRPr/>
            </a:pPr>
            <a:r>
              <a:rPr lang="en-US" sz="3200" b="1" dirty="0" smtClean="0">
                <a:latin typeface="Calibri" pitchFamily="34" charset="0"/>
              </a:rPr>
              <a:t>Repair labor is not taxable</a:t>
            </a:r>
          </a:p>
          <a:p>
            <a:pPr marL="914400" indent="-457200" fontAlgn="auto">
              <a:spcAft>
                <a:spcPts val="0"/>
              </a:spcAft>
              <a:buFont typeface="Arial" pitchFamily="34" charset="0"/>
              <a:buChar char="•"/>
              <a:defRPr/>
            </a:pPr>
            <a:r>
              <a:rPr lang="en-US" sz="3200" b="1" dirty="0" smtClean="0">
                <a:latin typeface="Calibri" pitchFamily="34" charset="0"/>
              </a:rPr>
              <a:t>If </a:t>
            </a:r>
            <a:r>
              <a:rPr lang="en-US" sz="3200" b="1" dirty="0">
                <a:latin typeface="Calibri" pitchFamily="34" charset="0"/>
              </a:rPr>
              <a:t>the parts are not shown separately, the transaction is considered ‘bundled’ and the entire transaction is subject to the tax.  (NAC 372.045)</a:t>
            </a:r>
          </a:p>
          <a:p>
            <a:pPr marL="457200" indent="0" algn="just" fontAlgn="auto">
              <a:spcAft>
                <a:spcPts val="0"/>
              </a:spcAft>
              <a:buFont typeface="Arial" pitchFamily="34" charset="0"/>
              <a:buNone/>
              <a:defRPr/>
            </a:pPr>
            <a:endParaRPr lang="en-US" sz="3200" b="1" i="1" dirty="0">
              <a:solidFill>
                <a:schemeClr val="tx1">
                  <a:lumMod val="50000"/>
                  <a:lumOff val="50000"/>
                </a:schemeClr>
              </a:solidFill>
              <a:latin typeface="Calibri" pitchFamily="34" charset="0"/>
            </a:endParaRPr>
          </a:p>
          <a:p>
            <a:pPr marL="182880" indent="-182880" fontAlgn="auto">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 y="457200"/>
            <a:ext cx="3733800" cy="561975"/>
          </a:xfrm>
        </p:spPr>
        <p:txBody>
          <a:bodyPr>
            <a:normAutofit fontScale="90000"/>
          </a:bodyPr>
          <a:lstStyle/>
          <a:p>
            <a:pPr fontAlgn="auto">
              <a:spcAft>
                <a:spcPts val="0"/>
              </a:spcAft>
              <a:defRPr/>
            </a:pPr>
            <a:r>
              <a:rPr lang="en-US" sz="4400" b="1" dirty="0" smtClean="0">
                <a:solidFill>
                  <a:schemeClr val="tx1"/>
                </a:solidFill>
                <a:latin typeface="Calibri" pitchFamily="34" charset="0"/>
              </a:rPr>
              <a:t>SALES</a:t>
            </a:r>
          </a:p>
        </p:txBody>
      </p:sp>
      <p:pic>
        <p:nvPicPr>
          <p:cNvPr id="16387"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038600" y="609600"/>
            <a:ext cx="4522788" cy="5867400"/>
          </a:xfrm>
          <a:noFill/>
          <a:ln w="31750">
            <a:solidFill>
              <a:schemeClr val="tx1"/>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88" name="Text Box 4"/>
          <p:cNvSpPr txBox="1">
            <a:spLocks noChangeArrowheads="1"/>
          </p:cNvSpPr>
          <p:nvPr/>
        </p:nvSpPr>
        <p:spPr bwMode="auto">
          <a:xfrm>
            <a:off x="400050" y="1066800"/>
            <a:ext cx="3333750" cy="510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eaLnBrk="1" hangingPunct="1">
              <a:spcBef>
                <a:spcPct val="50000"/>
              </a:spcBef>
            </a:pPr>
            <a:r>
              <a:rPr lang="en-US" altLang="en-US">
                <a:latin typeface="Arial" charset="0"/>
              </a:rPr>
              <a:t>Vehicle sales to </a:t>
            </a:r>
            <a:r>
              <a:rPr lang="en-US" altLang="en-US" sz="2000" b="1">
                <a:latin typeface="Arial" charset="0"/>
              </a:rPr>
              <a:t>Military</a:t>
            </a:r>
            <a:r>
              <a:rPr lang="en-US" altLang="en-US">
                <a:latin typeface="Arial" charset="0"/>
              </a:rPr>
              <a:t> personnel are </a:t>
            </a:r>
            <a:r>
              <a:rPr lang="en-US" altLang="en-US" b="1" u="sng">
                <a:latin typeface="Arial" charset="0"/>
              </a:rPr>
              <a:t>generally subject to sales tax</a:t>
            </a:r>
            <a:r>
              <a:rPr lang="en-US" altLang="en-US">
                <a:latin typeface="Arial" charset="0"/>
              </a:rPr>
              <a:t>.  </a:t>
            </a:r>
          </a:p>
          <a:p>
            <a:pPr eaLnBrk="1" hangingPunct="1">
              <a:spcBef>
                <a:spcPct val="50000"/>
              </a:spcBef>
            </a:pPr>
            <a:r>
              <a:rPr lang="en-US" altLang="en-US">
                <a:latin typeface="Arial" charset="0"/>
              </a:rPr>
              <a:t>Occasionally a dealer may get this Active Duty Military Governmental Services Tax Exemption Affidavit.</a:t>
            </a:r>
          </a:p>
          <a:p>
            <a:pPr eaLnBrk="1" hangingPunct="1">
              <a:spcBef>
                <a:spcPct val="50000"/>
              </a:spcBef>
            </a:pPr>
            <a:r>
              <a:rPr lang="en-US" altLang="en-US" b="1">
                <a:latin typeface="Arial" charset="0"/>
              </a:rPr>
              <a:t>THIS FORM </a:t>
            </a:r>
            <a:r>
              <a:rPr lang="en-US" altLang="en-US" b="1" u="sng">
                <a:latin typeface="Arial" charset="0"/>
              </a:rPr>
              <a:t>DOES NOT EXEMPT</a:t>
            </a:r>
            <a:r>
              <a:rPr lang="en-US" altLang="en-US" b="1">
                <a:latin typeface="Arial" charset="0"/>
              </a:rPr>
              <a:t> THE PURCHASE  FROM SALES TAX</a:t>
            </a:r>
            <a:r>
              <a:rPr lang="en-US" altLang="en-US">
                <a:latin typeface="Arial" charset="0"/>
              </a:rPr>
              <a:t>…..it only exempts the Governmental Services tax due at registration with DMV</a:t>
            </a:r>
          </a:p>
          <a:p>
            <a:pPr eaLnBrk="1" hangingPunct="1">
              <a:spcBef>
                <a:spcPct val="50000"/>
              </a:spcBef>
            </a:pPr>
            <a:r>
              <a:rPr lang="en-US" altLang="en-US" sz="1600" b="1" u="sng">
                <a:latin typeface="Arial" charset="0"/>
              </a:rPr>
              <a:t>NOTE:  </a:t>
            </a:r>
            <a:r>
              <a:rPr lang="en-US" altLang="en-US" sz="1600">
                <a:latin typeface="Arial" charset="0"/>
              </a:rPr>
              <a:t>This exemption applies </a:t>
            </a:r>
            <a:r>
              <a:rPr lang="en-US" altLang="en-US" sz="1600" u="sng">
                <a:latin typeface="Arial" charset="0"/>
              </a:rPr>
              <a:t>ONLY</a:t>
            </a:r>
            <a:r>
              <a:rPr lang="en-US" altLang="en-US" sz="1600">
                <a:latin typeface="Arial" charset="0"/>
              </a:rPr>
              <a:t> to Active Duty Military, and not the  members of the Nevada National Guard.</a:t>
            </a:r>
          </a:p>
        </p:txBody>
      </p:sp>
      <p:sp>
        <p:nvSpPr>
          <p:cNvPr id="16389" name="Line 5"/>
          <p:cNvSpPr>
            <a:spLocks noChangeShapeType="1"/>
          </p:cNvSpPr>
          <p:nvPr/>
        </p:nvSpPr>
        <p:spPr bwMode="auto">
          <a:xfrm>
            <a:off x="3352800" y="2514600"/>
            <a:ext cx="609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ivic">
      <a:dk1>
        <a:sysClr val="windowText" lastClr="000000"/>
      </a:dk1>
      <a:lt1>
        <a:sysClr val="window" lastClr="CACACC"/>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CACA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CACA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CACACC"/>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Clarity</Template>
  <TotalTime>12084</TotalTime>
  <Words>2111</Words>
  <Application>Microsoft Office PowerPoint</Application>
  <PresentationFormat>On-screen Show (4:3)</PresentationFormat>
  <Paragraphs>248</Paragraphs>
  <Slides>53</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0" baseType="lpstr">
      <vt:lpstr>Cambria</vt:lpstr>
      <vt:lpstr>Arial</vt:lpstr>
      <vt:lpstr>Calibri</vt:lpstr>
      <vt:lpstr>Times New Roman</vt:lpstr>
      <vt:lpstr>Wingdings</vt:lpstr>
      <vt:lpstr>Clarity</vt:lpstr>
      <vt:lpstr>Microsoft Word 97 - 2003 Document</vt:lpstr>
      <vt:lpstr>Automotive </vt:lpstr>
      <vt:lpstr>AUTOMOBILE INDUSTRY – Statue and Regulation Guidance</vt:lpstr>
      <vt:lpstr>AUTOMOBILE INDUSTRY</vt:lpstr>
      <vt:lpstr>SALES</vt:lpstr>
      <vt:lpstr>SALES TAX</vt:lpstr>
      <vt:lpstr>SALES</vt:lpstr>
      <vt:lpstr>SALES</vt:lpstr>
      <vt:lpstr>SALES</vt:lpstr>
      <vt:lpstr>SALES</vt:lpstr>
      <vt:lpstr>SALES</vt:lpstr>
      <vt:lpstr>SALES</vt:lpstr>
      <vt:lpstr>SALES</vt:lpstr>
      <vt:lpstr>SALES</vt:lpstr>
      <vt:lpstr>SALES</vt:lpstr>
      <vt:lpstr>UNWIND</vt:lpstr>
      <vt:lpstr>REPOS</vt:lpstr>
      <vt:lpstr>PowerPoint Presentation</vt:lpstr>
      <vt:lpstr>SALES</vt:lpstr>
      <vt:lpstr>SALES</vt:lpstr>
      <vt:lpstr>ABSORPTION OF TAX</vt:lpstr>
      <vt:lpstr>TRADE - INS</vt:lpstr>
      <vt:lpstr>TRADE - INS</vt:lpstr>
      <vt:lpstr>Form to use when a vessel is involved in the trade in or trade down</vt:lpstr>
      <vt:lpstr>TRADE - INS</vt:lpstr>
      <vt:lpstr>TRADE - INS</vt:lpstr>
      <vt:lpstr>TRADE - INS</vt:lpstr>
      <vt:lpstr>LEASES</vt:lpstr>
      <vt:lpstr>LEASE DEFINITIONS</vt:lpstr>
      <vt:lpstr>LONG TERM VEHICLE LEASES</vt:lpstr>
      <vt:lpstr>TAXABLE ITEMS IN A LEASE</vt:lpstr>
      <vt:lpstr>PowerPoint Presentation</vt:lpstr>
      <vt:lpstr> EXEMPT SALES </vt:lpstr>
      <vt:lpstr>EXEMPT SALES</vt:lpstr>
      <vt:lpstr>EXEMPT SALES</vt:lpstr>
      <vt:lpstr>EXEMPT SALES</vt:lpstr>
      <vt:lpstr>SALES TO OUT OF STATE RESIDENTS</vt:lpstr>
      <vt:lpstr>SALES TO OUT OF STATE RESIDENTS</vt:lpstr>
      <vt:lpstr>RECIPROCITY</vt:lpstr>
      <vt:lpstr>PowerPoint Presentation</vt:lpstr>
      <vt:lpstr>USE TAX</vt:lpstr>
      <vt:lpstr>USE TAX</vt:lpstr>
      <vt:lpstr>USE TAX</vt:lpstr>
      <vt:lpstr>REPLACEMENT PARTS</vt:lpstr>
      <vt:lpstr>USE TAX</vt:lpstr>
      <vt:lpstr>USE TAX</vt:lpstr>
      <vt:lpstr>PowerPoint Presentation</vt:lpstr>
      <vt:lpstr>OTHER</vt:lpstr>
      <vt:lpstr>TIRE TAX</vt:lpstr>
      <vt:lpstr>TIRE TAX</vt:lpstr>
      <vt:lpstr>Electronic Filing Requirements</vt:lpstr>
      <vt:lpstr>RECORDS TO BE KEPT</vt:lpstr>
      <vt:lpstr>WRITTEN RESPONSE</vt:lpstr>
      <vt:lpstr>DEPARTMENT OF TAXATION Contact Information</vt:lpstr>
    </vt:vector>
  </TitlesOfParts>
  <Company>Taxation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Nevada Franchised Auto Dealers Association</dc:title>
  <dc:creator>Gerry Perry</dc:creator>
  <cp:lastModifiedBy>William Steves</cp:lastModifiedBy>
  <cp:revision>215</cp:revision>
  <cp:lastPrinted>2015-07-17T00:26:00Z</cp:lastPrinted>
  <dcterms:created xsi:type="dcterms:W3CDTF">2014-12-31T22:54:42Z</dcterms:created>
  <dcterms:modified xsi:type="dcterms:W3CDTF">2018-01-12T19:32:16Z</dcterms:modified>
</cp:coreProperties>
</file>