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notesMasterIdLst>
    <p:notesMasterId r:id="rId16"/>
  </p:notesMasterIdLst>
  <p:sldIdLst>
    <p:sldId id="268" r:id="rId2"/>
    <p:sldId id="386" r:id="rId3"/>
    <p:sldId id="382" r:id="rId4"/>
    <p:sldId id="387" r:id="rId5"/>
    <p:sldId id="392" r:id="rId6"/>
    <p:sldId id="389" r:id="rId7"/>
    <p:sldId id="390" r:id="rId8"/>
    <p:sldId id="263" r:id="rId9"/>
    <p:sldId id="274" r:id="rId10"/>
    <p:sldId id="265" r:id="rId11"/>
    <p:sldId id="271" r:id="rId12"/>
    <p:sldId id="273" r:id="rId13"/>
    <p:sldId id="380" r:id="rId14"/>
    <p:sldId id="391"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9900"/>
    <a:srgbClr val="FF0000"/>
    <a:srgbClr val="663300"/>
    <a:srgbClr val="CC9900"/>
    <a:srgbClr val="996600"/>
    <a:srgbClr val="C8F2FA"/>
    <a:srgbClr val="97B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8" autoAdjust="0"/>
    <p:restoredTop sz="94710" autoAdjust="0"/>
  </p:normalViewPr>
  <p:slideViewPr>
    <p:cSldViewPr>
      <p:cViewPr>
        <p:scale>
          <a:sx n="79" d="100"/>
          <a:sy n="79" d="100"/>
        </p:scale>
        <p:origin x="-1014" y="-72"/>
      </p:cViewPr>
      <p:guideLst>
        <p:guide orient="horz" pos="2160"/>
        <p:guide pos="2880"/>
      </p:guideLst>
    </p:cSldViewPr>
  </p:slideViewPr>
  <p:outlineViewPr>
    <p:cViewPr>
      <p:scale>
        <a:sx n="33" d="100"/>
        <a:sy n="33" d="100"/>
      </p:scale>
      <p:origin x="0" y="0"/>
    </p:cViewPr>
    <p:sldLst>
      <p:sld r:id="rId1" collapse="1"/>
    </p:sldLst>
  </p:outlineViewPr>
  <p:notesTextViewPr>
    <p:cViewPr>
      <p:scale>
        <a:sx n="75" d="100"/>
        <a:sy n="7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19149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149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149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19149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F029FE0C-4928-41FF-96B6-C0F7E4380B71}" type="slidenum">
              <a:rPr lang="en-US"/>
              <a:pPr>
                <a:defRPr/>
              </a:pPr>
              <a:t>‹#›</a:t>
            </a:fld>
            <a:endParaRPr lang="en-US"/>
          </a:p>
        </p:txBody>
      </p:sp>
    </p:spTree>
    <p:extLst>
      <p:ext uri="{BB962C8B-B14F-4D97-AF65-F5344CB8AC3E}">
        <p14:creationId xmlns:p14="http://schemas.microsoft.com/office/powerpoint/2010/main" val="1899391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F6A6C8D-D189-4871-A414-71D78353DF39}" type="slidenum">
              <a:rPr lang="en-US" altLang="en-US" smtClean="0"/>
              <a:pPr eaLnBrk="1" hangingPunct="1">
                <a:spcBef>
                  <a:spcPct val="0"/>
                </a:spcBef>
              </a:pPr>
              <a:t>13</a:t>
            </a:fld>
            <a:endParaRPr lang="en-US" altLang="en-US" smtClean="0"/>
          </a:p>
        </p:txBody>
      </p:sp>
      <p:sp>
        <p:nvSpPr>
          <p:cNvPr id="17411" name="Slide Image Placeholder 1"/>
          <p:cNvSpPr>
            <a:spLocks noGrp="1" noRot="1" noChangeAspect="1" noTextEdit="1"/>
          </p:cNvSpPr>
          <p:nvPr>
            <p:ph type="sldImg"/>
          </p:nvPr>
        </p:nvSpPr>
        <p:spPr>
          <a:xfrm>
            <a:off x="1181100" y="698500"/>
            <a:ext cx="4648200" cy="3486150"/>
          </a:xfrm>
          <a:ln/>
        </p:spPr>
      </p:sp>
      <p:sp>
        <p:nvSpPr>
          <p:cNvPr id="17412"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17413"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ED8C3C6-D46E-4C3B-9CE5-CAB5D7FADC6F}" type="slidenum">
              <a:rPr lang="en-US" altLang="en-US"/>
              <a:pPr algn="r" eaLnBrk="1" hangingPunct="1">
                <a:spcBef>
                  <a:spcPct val="0"/>
                </a:spcBef>
              </a:pPr>
              <a:t>13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DA5B43DF-4FB0-4F16-AC8C-185062AAB330}"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997537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F01DC96-7DF3-4818-AA31-2601E7BFC6CC}"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28373446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5A88DBB0-6515-4637-B749-775D123DA106}"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7147985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ln/>
        </p:spPr>
        <p:txBody>
          <a:bodyPr/>
          <a:lstStyle>
            <a:lvl1pPr>
              <a:defRPr/>
            </a:lvl1pPr>
          </a:lstStyle>
          <a:p>
            <a:pPr>
              <a:defRPr/>
            </a:pPr>
            <a:fld id="{4C23DB32-C0F8-449F-8664-B81AB2E24716}" type="slidenum">
              <a:rPr lang="en-US"/>
              <a:pPr>
                <a:defRPr/>
              </a:pPr>
              <a:t>‹#›</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3659756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a:ln/>
        </p:spPr>
        <p:txBody>
          <a:bodyPr/>
          <a:lstStyle>
            <a:lvl1pPr>
              <a:defRPr/>
            </a:lvl1pPr>
          </a:lstStyle>
          <a:p>
            <a:pPr>
              <a:defRPr/>
            </a:pPr>
            <a:fld id="{5742662B-22C1-41BB-B7BA-5DC4A444BE3D}"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829846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E067CCE0-FF7A-47FF-94BC-5189EF0AD45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1076395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9C95FD58-6CF5-4739-84C7-F0E011A06E7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05960332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8FEE67EB-ED77-40B6-9037-CAE6B5D59199}"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82603906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F4A45467-6DE2-45A0-A14C-EDB90D3CCC10}"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52242299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A0D53594-1ED6-4E60-BEE5-ED5FC31E7794}"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7859950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F89C5120-303B-4F8A-9EF7-6FDF134FB6C5}"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70594010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94551E3D-0B39-4FBA-A0AD-F38973302903}"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endParaRPr lang="en-US"/>
          </a:p>
        </p:txBody>
      </p:sp>
    </p:spTree>
    <p:extLst>
      <p:ext uri="{BB962C8B-B14F-4D97-AF65-F5344CB8AC3E}">
        <p14:creationId xmlns:p14="http://schemas.microsoft.com/office/powerpoint/2010/main" val="332851064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9539A830-2D0A-480C-AD2F-41BB154682A6}"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3096886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B450430B-F795-4296-B33D-A06F464E7F65}"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Lst>
  <p:transition/>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smtClean="0">
                <a:solidFill>
                  <a:srgbClr val="663300"/>
                </a:solidFill>
                <a:effectLst>
                  <a:outerShdw blurRad="38100" dist="38100" dir="2700000" algn="tl">
                    <a:srgbClr val="C0C0C0"/>
                  </a:outerShdw>
                </a:effectLst>
              </a:rPr>
              <a:t>STATE OF NEVADA</a:t>
            </a:r>
            <a:br>
              <a:rPr lang="en-US" sz="4000" b="1" smtClean="0">
                <a:solidFill>
                  <a:srgbClr val="663300"/>
                </a:solidFill>
                <a:effectLst>
                  <a:outerShdw blurRad="38100" dist="38100" dir="2700000" algn="tl">
                    <a:srgbClr val="C0C0C0"/>
                  </a:outerShdw>
                </a:effectLst>
              </a:rPr>
            </a:br>
            <a:r>
              <a:rPr lang="en-US" sz="4000" b="1" smtClean="0">
                <a:solidFill>
                  <a:srgbClr val="663300"/>
                </a:solidFill>
                <a:effectLst>
                  <a:outerShdw blurRad="38100" dist="38100" dir="2700000" algn="tl">
                    <a:srgbClr val="C0C0C0"/>
                  </a:outerShdw>
                </a:effectLst>
              </a:rPr>
              <a:t>DEPARTMENT OF TAXATION</a:t>
            </a:r>
          </a:p>
        </p:txBody>
      </p:sp>
      <p:sp>
        <p:nvSpPr>
          <p:cNvPr id="19460" name="Text Box 4"/>
          <p:cNvSpPr txBox="1">
            <a:spLocks noChangeArrowheads="1"/>
          </p:cNvSpPr>
          <p:nvPr/>
        </p:nvSpPr>
        <p:spPr bwMode="auto">
          <a:xfrm>
            <a:off x="4648200" y="5805488"/>
            <a:ext cx="3733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3200" b="1" i="1" dirty="0">
                <a:solidFill>
                  <a:srgbClr val="996600"/>
                </a:solidFill>
                <a:effectLst>
                  <a:outerShdw blurRad="38100" dist="38100" dir="2700000" algn="tl">
                    <a:srgbClr val="C0C0C0"/>
                  </a:outerShdw>
                </a:effectLst>
              </a:rPr>
              <a:t>CONSTRUCTION</a:t>
            </a:r>
          </a:p>
        </p:txBody>
      </p:sp>
      <p:pic>
        <p:nvPicPr>
          <p:cNvPr id="2052"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057400" y="1554163"/>
            <a:ext cx="4181475" cy="42513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sz="half" idx="1"/>
          </p:nvPr>
        </p:nvSpPr>
        <p:spPr>
          <a:xfrm>
            <a:off x="457200" y="1600200"/>
            <a:ext cx="7499350" cy="4525963"/>
          </a:xfrm>
        </p:spPr>
        <p:txBody>
          <a:bodyPr rtlCol="0">
            <a:normAutofit/>
          </a:bodyPr>
          <a:lstStyle/>
          <a:p>
            <a:pPr marL="114300" indent="0" eaLnBrk="1" fontAlgn="auto" hangingPunct="1">
              <a:spcAft>
                <a:spcPts val="0"/>
              </a:spcAft>
              <a:buFont typeface="Arial" charset="0"/>
              <a:buNone/>
              <a:defRPr/>
            </a:pPr>
            <a:r>
              <a:rPr lang="en-US" sz="2800" b="1" dirty="0" smtClean="0">
                <a:solidFill>
                  <a:schemeClr val="accent2"/>
                </a:solidFill>
                <a:effectLst>
                  <a:outerShdw blurRad="38100" dist="38100" dir="2700000" algn="tl">
                    <a:srgbClr val="000000"/>
                  </a:outerShdw>
                </a:effectLst>
              </a:rPr>
              <a:t>NAC 372.380 Producing, Fabrication, Processing</a:t>
            </a:r>
          </a:p>
          <a:p>
            <a:pPr eaLnBrk="1" fontAlgn="auto" hangingPunct="1">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Fabrication labor is labor which results in the creation of tangible personal property.</a:t>
            </a:r>
          </a:p>
          <a:p>
            <a:pPr eaLnBrk="1" fontAlgn="auto" hangingPunct="1">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Fabrication labor is taxable in a </a:t>
            </a:r>
            <a:r>
              <a:rPr lang="en-US" sz="2400" b="1" u="sng" dirty="0" smtClean="0">
                <a:solidFill>
                  <a:schemeClr val="accent2"/>
                </a:solidFill>
                <a:effectLst>
                  <a:outerShdw blurRad="38100" dist="38100" dir="2700000" algn="tl">
                    <a:srgbClr val="000000"/>
                  </a:outerShdw>
                </a:effectLst>
              </a:rPr>
              <a:t>retail sale</a:t>
            </a:r>
            <a:r>
              <a:rPr lang="en-US" sz="2400" b="1" dirty="0" smtClean="0">
                <a:solidFill>
                  <a:schemeClr val="accent2"/>
                </a:solidFill>
                <a:effectLst>
                  <a:outerShdw blurRad="38100" dist="38100" dir="2700000" algn="tl">
                    <a:srgbClr val="000000"/>
                  </a:outerShdw>
                </a:effectLst>
              </a:rPr>
              <a:t> </a:t>
            </a:r>
            <a:r>
              <a:rPr lang="en-US" sz="2400" b="1" i="1" dirty="0" smtClean="0">
                <a:solidFill>
                  <a:schemeClr val="accent2"/>
                </a:solidFill>
                <a:effectLst>
                  <a:outerShdw blurRad="38100" dist="38100" dir="2700000" algn="tl">
                    <a:srgbClr val="000000"/>
                  </a:outerShdw>
                </a:effectLst>
              </a:rPr>
              <a:t>where no installation to real property is involved</a:t>
            </a:r>
            <a:r>
              <a:rPr lang="en-US" sz="2400" b="1" dirty="0" smtClean="0">
                <a:solidFill>
                  <a:schemeClr val="accent2"/>
                </a:solidFill>
                <a:effectLst>
                  <a:outerShdw blurRad="38100" dist="38100" dir="2700000" algn="tl">
                    <a:srgbClr val="000000"/>
                  </a:outerShdw>
                </a:effectLst>
              </a:rPr>
              <a:t>.</a:t>
            </a:r>
          </a:p>
          <a:p>
            <a:pPr eaLnBrk="1" fontAlgn="auto" hangingPunct="1">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A contract for improvement to real property which includes fabrication and installation is not considered a retail transaction; the contractor is liable for tax on the materials only in such a transaction.</a:t>
            </a:r>
          </a:p>
        </p:txBody>
      </p:sp>
      <p:sp>
        <p:nvSpPr>
          <p:cNvPr id="11267" name="Rectangle 7"/>
          <p:cNvSpPr>
            <a:spLocks noChangeArrowheads="1"/>
          </p:cNvSpPr>
          <p:nvPr/>
        </p:nvSpPr>
        <p:spPr bwMode="auto">
          <a:xfrm>
            <a:off x="304800" y="152400"/>
            <a:ext cx="8153400" cy="1066800"/>
          </a:xfrm>
          <a:prstGeom prst="rect">
            <a:avLst/>
          </a:prstGeom>
          <a:solidFill>
            <a:srgbClr val="99CC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4000" b="1" dirty="0" smtClean="0">
                <a:solidFill>
                  <a:schemeClr val="bg1"/>
                </a:solidFill>
                <a:latin typeface="+mn-lt"/>
              </a:rPr>
              <a:t>CONSTRUCTION CONTRACTORS</a:t>
            </a:r>
            <a:br>
              <a:rPr lang="en-US" altLang="en-US" sz="4000" b="1" dirty="0" smtClean="0">
                <a:solidFill>
                  <a:schemeClr val="bg1"/>
                </a:solidFill>
                <a:latin typeface="+mn-lt"/>
              </a:rPr>
            </a:br>
            <a:r>
              <a:rPr lang="en-US" altLang="en-US" sz="3200" b="1" dirty="0" smtClean="0">
                <a:solidFill>
                  <a:schemeClr val="bg1"/>
                </a:solidFill>
                <a:latin typeface="+mn-lt"/>
              </a:rPr>
              <a:t>Fabrication Labor</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rtlCol="0">
            <a:normAutofit/>
          </a:bodyPr>
          <a:lstStyle/>
          <a:p>
            <a:pPr marL="114300" indent="0" eaLnBrk="1" fontAlgn="auto" hangingPunct="1">
              <a:lnSpc>
                <a:spcPct val="90000"/>
              </a:lnSpc>
              <a:spcAft>
                <a:spcPts val="0"/>
              </a:spcAft>
              <a:buFont typeface="Arial" charset="0"/>
              <a:buNone/>
              <a:defRPr/>
            </a:pPr>
            <a:r>
              <a:rPr lang="en-US" sz="3200" b="1" dirty="0" smtClean="0">
                <a:solidFill>
                  <a:schemeClr val="accent2"/>
                </a:solidFill>
                <a:effectLst>
                  <a:outerShdw blurRad="38100" dist="38100" dir="2700000" algn="tl">
                    <a:srgbClr val="000000"/>
                  </a:outerShdw>
                </a:effectLst>
              </a:rPr>
              <a:t>Taxes Paid</a:t>
            </a:r>
          </a:p>
          <a:p>
            <a:pPr marL="114300" indent="0" eaLnBrk="1" fontAlgn="auto" hangingPunct="1">
              <a:lnSpc>
                <a:spcPct val="90000"/>
              </a:lnSpc>
              <a:spcAft>
                <a:spcPts val="0"/>
              </a:spcAft>
              <a:buFont typeface="Arial" charset="0"/>
              <a:buNone/>
              <a:defRPr/>
            </a:pPr>
            <a:r>
              <a:rPr lang="en-US" b="1" dirty="0" smtClean="0">
                <a:solidFill>
                  <a:schemeClr val="accent2"/>
                </a:solidFill>
                <a:effectLst>
                  <a:outerShdw blurRad="38100" dist="38100" dir="2700000" algn="tl">
                    <a:srgbClr val="000000"/>
                  </a:outerShdw>
                </a:effectLst>
              </a:rPr>
              <a:t>NRS 375.185 Imposition and rate </a:t>
            </a:r>
          </a:p>
          <a:p>
            <a:pPr eaLnBrk="1" fontAlgn="auto" hangingPunct="1">
              <a:lnSpc>
                <a:spcPct val="9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Materials purchased out of state and delivered to Nevada for a Nevada job are subject to Nevada tax.</a:t>
            </a:r>
          </a:p>
          <a:p>
            <a:pPr eaLnBrk="1" fontAlgn="auto" hangingPunct="1">
              <a:lnSpc>
                <a:spcPct val="90000"/>
              </a:lnSpc>
              <a:spcAft>
                <a:spcPts val="0"/>
              </a:spcAft>
              <a:buFont typeface="Wingdings" pitchFamily="2" charset="2"/>
              <a:buChar char="Ø"/>
              <a:defRPr/>
            </a:pPr>
            <a:endParaRPr lang="en-US" b="1" dirty="0" smtClean="0">
              <a:solidFill>
                <a:schemeClr val="accent2"/>
              </a:solidFill>
              <a:effectLst>
                <a:outerShdw blurRad="38100" dist="38100" dir="2700000" algn="tl">
                  <a:srgbClr val="000000"/>
                </a:outerShdw>
              </a:effectLst>
            </a:endParaRPr>
          </a:p>
          <a:p>
            <a:pPr marL="114300" indent="0" eaLnBrk="1" fontAlgn="auto" hangingPunct="1">
              <a:lnSpc>
                <a:spcPct val="90000"/>
              </a:lnSpc>
              <a:spcAft>
                <a:spcPts val="0"/>
              </a:spcAft>
              <a:buFont typeface="Arial" charset="0"/>
              <a:buNone/>
              <a:defRPr/>
            </a:pPr>
            <a:r>
              <a:rPr lang="en-US" b="1" dirty="0">
                <a:solidFill>
                  <a:schemeClr val="accent2"/>
                </a:solidFill>
                <a:effectLst>
                  <a:outerShdw blurRad="38100" dist="38100" dir="2700000" algn="tl">
                    <a:srgbClr val="000000"/>
                  </a:outerShdw>
                </a:effectLst>
              </a:rPr>
              <a:t>NAC </a:t>
            </a:r>
            <a:r>
              <a:rPr lang="en-US" b="1" dirty="0" smtClean="0">
                <a:solidFill>
                  <a:schemeClr val="accent2"/>
                </a:solidFill>
                <a:effectLst>
                  <a:outerShdw blurRad="38100" dist="38100" dir="2700000" algn="tl">
                    <a:srgbClr val="000000"/>
                  </a:outerShdw>
                </a:effectLst>
              </a:rPr>
              <a:t>375.055 Use tax for purchase outside of Nevada  </a:t>
            </a:r>
            <a:endParaRPr lang="en-US" b="1" dirty="0">
              <a:solidFill>
                <a:schemeClr val="accent2"/>
              </a:solidFill>
              <a:effectLst>
                <a:outerShdw blurRad="38100" dist="38100" dir="2700000" algn="tl">
                  <a:srgbClr val="000000"/>
                </a:outerShdw>
              </a:effectLst>
            </a:endParaRPr>
          </a:p>
          <a:p>
            <a:pPr eaLnBrk="1" fontAlgn="auto" hangingPunct="1">
              <a:lnSpc>
                <a:spcPct val="9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Tax legitimately paid to other state is honored by Nevada; however, if the other state tax rate is lower than the Nevada rate, the difference is due to Nevada</a:t>
            </a:r>
          </a:p>
        </p:txBody>
      </p:sp>
      <p:sp>
        <p:nvSpPr>
          <p:cNvPr id="12291" name="Rectangle 5"/>
          <p:cNvSpPr>
            <a:spLocks noChangeArrowheads="1"/>
          </p:cNvSpPr>
          <p:nvPr/>
        </p:nvSpPr>
        <p:spPr bwMode="auto">
          <a:xfrm>
            <a:off x="304800" y="152400"/>
            <a:ext cx="8153400" cy="1066800"/>
          </a:xfrm>
          <a:prstGeom prst="rect">
            <a:avLst/>
          </a:prstGeom>
          <a:solidFill>
            <a:srgbClr val="99CC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4000" b="1" dirty="0" smtClean="0">
                <a:solidFill>
                  <a:schemeClr val="bg1"/>
                </a:solidFill>
                <a:latin typeface="+mn-lt"/>
              </a:rPr>
              <a:t>CONSTRUCTION CONTRACTORS</a:t>
            </a:r>
            <a:br>
              <a:rPr lang="en-US" altLang="en-US" sz="4000" b="1" dirty="0" smtClean="0">
                <a:solidFill>
                  <a:schemeClr val="bg1"/>
                </a:solidFill>
                <a:latin typeface="+mn-lt"/>
              </a:rPr>
            </a:br>
            <a:r>
              <a:rPr lang="en-US" altLang="en-US" sz="3200" b="1" dirty="0" smtClean="0">
                <a:solidFill>
                  <a:schemeClr val="bg1"/>
                </a:solidFill>
                <a:latin typeface="+mn-lt"/>
              </a:rPr>
              <a:t>Purchases out of State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sz="half" idx="1"/>
          </p:nvPr>
        </p:nvSpPr>
        <p:spPr>
          <a:xfrm>
            <a:off x="457200" y="1600200"/>
            <a:ext cx="7824788" cy="4525963"/>
          </a:xfrm>
        </p:spPr>
        <p:txBody>
          <a:bodyPr/>
          <a:lstStyle/>
          <a:p>
            <a:pPr marL="114300" indent="0" eaLnBrk="1" fontAlgn="auto" hangingPunct="1">
              <a:lnSpc>
                <a:spcPct val="90000"/>
              </a:lnSpc>
              <a:spcAft>
                <a:spcPts val="0"/>
              </a:spcAft>
              <a:buFont typeface="Arial" charset="0"/>
              <a:buNone/>
              <a:defRPr/>
            </a:pPr>
            <a:r>
              <a:rPr lang="en-US" sz="2800" b="1" dirty="0">
                <a:solidFill>
                  <a:schemeClr val="accent2"/>
                </a:solidFill>
                <a:effectLst>
                  <a:outerShdw blurRad="38100" dist="38100" dir="2700000" algn="tl">
                    <a:srgbClr val="000000"/>
                  </a:outerShdw>
                </a:effectLst>
              </a:rPr>
              <a:t>NRS 372.735 Records to be kept by sellers, retailers and </a:t>
            </a:r>
            <a:r>
              <a:rPr lang="en-US" sz="2800" b="1" dirty="0" smtClean="0">
                <a:solidFill>
                  <a:schemeClr val="accent2"/>
                </a:solidFill>
                <a:effectLst>
                  <a:outerShdw blurRad="38100" dist="38100" dir="2700000" algn="tl">
                    <a:srgbClr val="000000"/>
                  </a:outerShdw>
                </a:effectLst>
              </a:rPr>
              <a:t>others consuming in this State tangible personal property from a retailer:</a:t>
            </a:r>
          </a:p>
          <a:p>
            <a:pPr eaLnBrk="1" fontAlgn="auto" hangingPunct="1">
              <a:lnSpc>
                <a:spcPct val="90000"/>
              </a:lnSpc>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Purchase </a:t>
            </a:r>
            <a:r>
              <a:rPr lang="en-US" sz="2400" b="1" dirty="0">
                <a:solidFill>
                  <a:schemeClr val="accent2"/>
                </a:solidFill>
                <a:effectLst>
                  <a:outerShdw blurRad="38100" dist="38100" dir="2700000" algn="tl">
                    <a:srgbClr val="000000"/>
                  </a:outerShdw>
                </a:effectLst>
              </a:rPr>
              <a:t>invoices</a:t>
            </a:r>
          </a:p>
          <a:p>
            <a:pPr eaLnBrk="1" fontAlgn="auto" hangingPunct="1">
              <a:lnSpc>
                <a:spcPct val="90000"/>
              </a:lnSpc>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Sales </a:t>
            </a:r>
            <a:r>
              <a:rPr lang="en-US" sz="2400" b="1" dirty="0">
                <a:solidFill>
                  <a:schemeClr val="accent2"/>
                </a:solidFill>
                <a:effectLst>
                  <a:outerShdw blurRad="38100" dist="38100" dir="2700000" algn="tl">
                    <a:srgbClr val="000000"/>
                  </a:outerShdw>
                </a:effectLst>
              </a:rPr>
              <a:t>journals</a:t>
            </a:r>
          </a:p>
          <a:p>
            <a:pPr eaLnBrk="1" fontAlgn="auto" hangingPunct="1">
              <a:lnSpc>
                <a:spcPct val="90000"/>
              </a:lnSpc>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General </a:t>
            </a:r>
            <a:r>
              <a:rPr lang="en-US" sz="2400" b="1" dirty="0">
                <a:solidFill>
                  <a:schemeClr val="accent2"/>
                </a:solidFill>
                <a:effectLst>
                  <a:outerShdw blurRad="38100" dist="38100" dir="2700000" algn="tl">
                    <a:srgbClr val="000000"/>
                  </a:outerShdw>
                </a:effectLst>
              </a:rPr>
              <a:t>ledgers</a:t>
            </a:r>
          </a:p>
          <a:p>
            <a:pPr eaLnBrk="1" fontAlgn="auto" hangingPunct="1">
              <a:lnSpc>
                <a:spcPct val="90000"/>
              </a:lnSpc>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Job </a:t>
            </a:r>
            <a:r>
              <a:rPr lang="en-US" sz="2400" b="1" dirty="0">
                <a:solidFill>
                  <a:schemeClr val="accent2"/>
                </a:solidFill>
                <a:effectLst>
                  <a:outerShdw blurRad="38100" dist="38100" dir="2700000" algn="tl">
                    <a:srgbClr val="000000"/>
                  </a:outerShdw>
                </a:effectLst>
              </a:rPr>
              <a:t>files</a:t>
            </a:r>
          </a:p>
          <a:p>
            <a:pPr eaLnBrk="1" fontAlgn="auto" hangingPunct="1">
              <a:lnSpc>
                <a:spcPct val="90000"/>
              </a:lnSpc>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 Other </a:t>
            </a:r>
            <a:r>
              <a:rPr lang="en-US" sz="2400" b="1" dirty="0">
                <a:solidFill>
                  <a:schemeClr val="accent2"/>
                </a:solidFill>
                <a:effectLst>
                  <a:outerShdw blurRad="38100" dist="38100" dir="2700000" algn="tl">
                    <a:srgbClr val="000000"/>
                  </a:outerShdw>
                </a:effectLst>
              </a:rPr>
              <a:t>records </a:t>
            </a:r>
            <a:endParaRPr lang="en-US" sz="2400" b="1" dirty="0" smtClean="0">
              <a:solidFill>
                <a:schemeClr val="accent2"/>
              </a:solidFill>
              <a:effectLst>
                <a:outerShdw blurRad="38100" dist="38100" dir="2700000" algn="tl">
                  <a:srgbClr val="000000"/>
                </a:outerShdw>
              </a:effectLst>
            </a:endParaRPr>
          </a:p>
          <a:p>
            <a:pPr eaLnBrk="1" fontAlgn="auto" hangingPunct="1">
              <a:lnSpc>
                <a:spcPct val="90000"/>
              </a:lnSpc>
              <a:spcAft>
                <a:spcPts val="0"/>
              </a:spcAft>
              <a:buFont typeface="Wingdings" pitchFamily="2" charset="2"/>
              <a:buChar char="Ø"/>
              <a:defRPr/>
            </a:pPr>
            <a:r>
              <a:rPr lang="en-US" sz="2400" b="1" dirty="0">
                <a:solidFill>
                  <a:schemeClr val="accent2"/>
                </a:solidFill>
                <a:effectLst>
                  <a:outerShdw blurRad="38100" dist="38100" dir="2700000" algn="tl">
                    <a:srgbClr val="000000"/>
                  </a:outerShdw>
                </a:effectLst>
              </a:rPr>
              <a:t> </a:t>
            </a:r>
            <a:r>
              <a:rPr lang="en-US" sz="2400" b="1" dirty="0" smtClean="0">
                <a:solidFill>
                  <a:schemeClr val="accent2"/>
                </a:solidFill>
                <a:effectLst>
                  <a:outerShdw blurRad="38100" dist="38100" dir="2700000" algn="tl">
                    <a:srgbClr val="000000"/>
                  </a:outerShdw>
                </a:effectLst>
              </a:rPr>
              <a:t>Must </a:t>
            </a:r>
            <a:r>
              <a:rPr lang="en-US" sz="2400" b="1" dirty="0">
                <a:solidFill>
                  <a:schemeClr val="accent2"/>
                </a:solidFill>
                <a:effectLst>
                  <a:outerShdw blurRad="38100" dist="38100" dir="2700000" algn="tl">
                    <a:srgbClr val="000000"/>
                  </a:outerShdw>
                </a:effectLst>
              </a:rPr>
              <a:t>keep records for four (4) years</a:t>
            </a:r>
          </a:p>
        </p:txBody>
      </p:sp>
      <p:sp>
        <p:nvSpPr>
          <p:cNvPr id="13315" name="Rectangle 5"/>
          <p:cNvSpPr>
            <a:spLocks noChangeArrowheads="1"/>
          </p:cNvSpPr>
          <p:nvPr/>
        </p:nvSpPr>
        <p:spPr bwMode="auto">
          <a:xfrm>
            <a:off x="228600" y="152400"/>
            <a:ext cx="8229600" cy="1066800"/>
          </a:xfrm>
          <a:prstGeom prst="rect">
            <a:avLst/>
          </a:prstGeom>
          <a:solidFill>
            <a:srgbClr val="99CC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4000" b="1" dirty="0" smtClean="0">
                <a:solidFill>
                  <a:schemeClr val="bg1"/>
                </a:solidFill>
                <a:latin typeface="+mn-lt"/>
              </a:rPr>
              <a:t>CONSTRUCTION CONTRACTORS</a:t>
            </a:r>
            <a:br>
              <a:rPr lang="en-US" altLang="en-US" sz="4000" b="1" dirty="0" smtClean="0">
                <a:solidFill>
                  <a:schemeClr val="bg1"/>
                </a:solidFill>
                <a:latin typeface="+mn-lt"/>
              </a:rPr>
            </a:br>
            <a:r>
              <a:rPr lang="en-US" altLang="en-US" sz="3200" b="1" dirty="0" smtClean="0">
                <a:solidFill>
                  <a:schemeClr val="bg1"/>
                </a:solidFill>
                <a:latin typeface="+mn-lt"/>
              </a:rPr>
              <a:t>RECORDS TO KEEP</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4294967295"/>
          </p:nvPr>
        </p:nvSpPr>
        <p:spPr>
          <a:xfrm>
            <a:off x="381000" y="1524000"/>
            <a:ext cx="7848600" cy="3733800"/>
          </a:xfrm>
        </p:spPr>
        <p:txBody>
          <a:bodyPr/>
          <a:lstStyle/>
          <a:p>
            <a:pPr marL="0" indent="4763" eaLnBrk="1" hangingPunct="1">
              <a:buFontTx/>
              <a:buNone/>
              <a:defRPr/>
            </a:pPr>
            <a:r>
              <a:rPr lang="en-US" sz="2800" b="1" dirty="0">
                <a:solidFill>
                  <a:schemeClr val="accent2"/>
                </a:solidFill>
                <a:effectLst>
                  <a:outerShdw blurRad="38100" dist="38100" dir="2700000" algn="tl">
                    <a:srgbClr val="000000"/>
                  </a:outerShdw>
                </a:effectLst>
              </a:rPr>
              <a:t>Most tax issues can be addressed by the Department of Taxation.  Please be advised that any responses to inquires made to the Department are only binding if put in writing, such as Nevada Revised Statutes, Administrative Code, Nevada Tax Notes, or in written correspondence</a:t>
            </a:r>
            <a:r>
              <a:rPr lang="en-US" dirty="0" smtClean="0">
                <a:solidFill>
                  <a:srgbClr val="000066"/>
                </a:solidFill>
              </a:rPr>
              <a:t>.</a:t>
            </a:r>
          </a:p>
        </p:txBody>
      </p:sp>
      <p:sp>
        <p:nvSpPr>
          <p:cNvPr id="14339" name="Rectangle 5"/>
          <p:cNvSpPr>
            <a:spLocks noChangeArrowheads="1"/>
          </p:cNvSpPr>
          <p:nvPr/>
        </p:nvSpPr>
        <p:spPr bwMode="auto">
          <a:xfrm>
            <a:off x="228600" y="152400"/>
            <a:ext cx="8229600" cy="1066800"/>
          </a:xfrm>
          <a:prstGeom prst="rect">
            <a:avLst/>
          </a:prstGeom>
          <a:solidFill>
            <a:srgbClr val="99CC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4000" b="1" dirty="0" smtClean="0">
                <a:solidFill>
                  <a:schemeClr val="bg1"/>
                </a:solidFill>
                <a:latin typeface="+mn-lt"/>
              </a:rPr>
              <a:t>WRITTEN RESPONSE</a:t>
            </a:r>
            <a:endParaRPr lang="en-US" altLang="en-US" sz="3200" b="1" dirty="0" smtClean="0">
              <a:solidFill>
                <a:schemeClr val="bg1"/>
              </a:solidFill>
              <a:latin typeface="+mn-lt"/>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228600"/>
            <a:ext cx="8229600" cy="1143000"/>
          </a:xfrm>
        </p:spPr>
        <p:txBody>
          <a:bodyPr/>
          <a:lstStyle/>
          <a:p>
            <a:pPr eaLnBrk="1" fontAlgn="auto" hangingPunct="1">
              <a:spcAft>
                <a:spcPts val="0"/>
              </a:spcAft>
              <a:defRPr/>
            </a:pPr>
            <a:endParaRPr lang="en-US" sz="4000" b="1" smtClean="0">
              <a:solidFill>
                <a:srgbClr val="000066"/>
              </a:solidFill>
            </a:endParaRPr>
          </a:p>
        </p:txBody>
      </p:sp>
      <p:sp>
        <p:nvSpPr>
          <p:cNvPr id="15363" name="Rectangle 3"/>
          <p:cNvSpPr>
            <a:spLocks noGrp="1" noChangeArrowheads="1"/>
          </p:cNvSpPr>
          <p:nvPr>
            <p:ph type="body" sz="half" idx="1"/>
          </p:nvPr>
        </p:nvSpPr>
        <p:spPr>
          <a:xfrm>
            <a:off x="457200" y="1752600"/>
            <a:ext cx="7772400" cy="914400"/>
          </a:xfrm>
          <a:noFill/>
        </p:spPr>
        <p:txBody>
          <a:bodyPr/>
          <a:lstStyle/>
          <a:p>
            <a:pPr algn="ctr" eaLnBrk="1" hangingPunct="1">
              <a:spcBef>
                <a:spcPct val="0"/>
              </a:spcBef>
              <a:buFontTx/>
              <a:buNone/>
            </a:pPr>
            <a:r>
              <a:rPr lang="en-US" altLang="en-US" sz="2800" b="1" smtClean="0">
                <a:solidFill>
                  <a:srgbClr val="080808"/>
                </a:solidFill>
              </a:rPr>
              <a:t>Our offices are open Monday-Friday</a:t>
            </a:r>
          </a:p>
          <a:p>
            <a:pPr algn="ctr" eaLnBrk="1" hangingPunct="1">
              <a:spcBef>
                <a:spcPct val="0"/>
              </a:spcBef>
              <a:buFontTx/>
              <a:buNone/>
            </a:pPr>
            <a:r>
              <a:rPr lang="en-US" altLang="en-US" sz="2800" b="1" smtClean="0">
                <a:solidFill>
                  <a:srgbClr val="080808"/>
                </a:solidFill>
              </a:rPr>
              <a:t> 8:00 AM – 5:00 PM</a:t>
            </a:r>
          </a:p>
          <a:p>
            <a:pPr eaLnBrk="1" hangingPunct="1">
              <a:spcBef>
                <a:spcPct val="0"/>
              </a:spcBef>
              <a:buFontTx/>
              <a:buNone/>
            </a:pPr>
            <a:endParaRPr lang="en-US" altLang="en-US" sz="2800" b="1" smtClean="0">
              <a:solidFill>
                <a:srgbClr val="080808"/>
              </a:solidFill>
            </a:endParaRPr>
          </a:p>
          <a:p>
            <a:pPr algn="ctr" eaLnBrk="1" hangingPunct="1">
              <a:buFontTx/>
              <a:buNone/>
            </a:pPr>
            <a:endParaRPr lang="en-US" altLang="en-US" sz="3000" smtClean="0">
              <a:solidFill>
                <a:srgbClr val="080808"/>
              </a:solidFill>
            </a:endParaRPr>
          </a:p>
          <a:p>
            <a:pPr algn="ctr" eaLnBrk="1" hangingPunct="1">
              <a:buFontTx/>
              <a:buNone/>
            </a:pPr>
            <a:endParaRPr lang="en-US" altLang="en-US" sz="2800" smtClean="0">
              <a:solidFill>
                <a:srgbClr val="080808"/>
              </a:solidFill>
            </a:endParaRPr>
          </a:p>
        </p:txBody>
      </p:sp>
      <p:sp>
        <p:nvSpPr>
          <p:cNvPr id="17413" name="Rectangle 4"/>
          <p:cNvSpPr>
            <a:spLocks noChangeArrowheads="1"/>
          </p:cNvSpPr>
          <p:nvPr/>
        </p:nvSpPr>
        <p:spPr bwMode="auto">
          <a:xfrm>
            <a:off x="609600" y="3771900"/>
            <a:ext cx="3733800" cy="258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defRPr/>
            </a:pPr>
            <a:r>
              <a:rPr lang="en-US" b="1" dirty="0">
                <a:solidFill>
                  <a:schemeClr val="accent2"/>
                </a:solidFill>
                <a:effectLst>
                  <a:outerShdw blurRad="38100" dist="38100" dir="2700000" algn="tl">
                    <a:srgbClr val="000000"/>
                  </a:outerShdw>
                </a:effectLst>
                <a:latin typeface="+mn-lt"/>
              </a:rPr>
              <a:t>Southern Nevada:</a:t>
            </a:r>
          </a:p>
          <a:p>
            <a:pPr eaLnBrk="0" hangingPunct="0">
              <a:defRPr/>
            </a:pPr>
            <a:r>
              <a:rPr lang="en-US" b="1" dirty="0">
                <a:solidFill>
                  <a:schemeClr val="accent2"/>
                </a:solidFill>
                <a:effectLst>
                  <a:outerShdw blurRad="38100" dist="38100" dir="2700000" algn="tl">
                    <a:srgbClr val="000000"/>
                  </a:outerShdw>
                </a:effectLst>
                <a:latin typeface="+mn-lt"/>
              </a:rPr>
              <a:t>Grant Sawyer Office Building</a:t>
            </a:r>
          </a:p>
          <a:p>
            <a:pPr eaLnBrk="0" hangingPunct="0">
              <a:defRPr/>
            </a:pPr>
            <a:r>
              <a:rPr lang="en-US" b="1" dirty="0">
                <a:solidFill>
                  <a:schemeClr val="accent2"/>
                </a:solidFill>
                <a:effectLst>
                  <a:outerShdw blurRad="38100" dist="38100" dir="2700000" algn="tl">
                    <a:srgbClr val="000000"/>
                  </a:outerShdw>
                </a:effectLst>
                <a:latin typeface="+mn-lt"/>
              </a:rPr>
              <a:t>555 E. Washington Avenue</a:t>
            </a:r>
          </a:p>
          <a:p>
            <a:pPr eaLnBrk="0" hangingPunct="0">
              <a:defRPr/>
            </a:pPr>
            <a:r>
              <a:rPr lang="en-US" b="1" dirty="0">
                <a:solidFill>
                  <a:schemeClr val="accent2"/>
                </a:solidFill>
                <a:effectLst>
                  <a:outerShdw blurRad="38100" dist="38100" dir="2700000" algn="tl">
                    <a:srgbClr val="000000"/>
                  </a:outerShdw>
                </a:effectLst>
                <a:latin typeface="+mn-lt"/>
              </a:rPr>
              <a:t>Suite 1300</a:t>
            </a:r>
          </a:p>
          <a:p>
            <a:pPr eaLnBrk="0" hangingPunct="0">
              <a:defRPr/>
            </a:pPr>
            <a:r>
              <a:rPr lang="en-US" b="1" dirty="0">
                <a:solidFill>
                  <a:schemeClr val="accent2"/>
                </a:solidFill>
                <a:effectLst>
                  <a:outerShdw blurRad="38100" dist="38100" dir="2700000" algn="tl">
                    <a:srgbClr val="000000"/>
                  </a:outerShdw>
                </a:effectLst>
                <a:latin typeface="+mn-lt"/>
              </a:rPr>
              <a:t>Las Vegas, NV 89101</a:t>
            </a:r>
          </a:p>
          <a:p>
            <a:pPr eaLnBrk="0" hangingPunct="0">
              <a:defRPr/>
            </a:pPr>
            <a:r>
              <a:rPr lang="en-US" b="1" dirty="0">
                <a:solidFill>
                  <a:schemeClr val="accent2"/>
                </a:solidFill>
                <a:effectLst>
                  <a:outerShdw blurRad="38100" dist="38100" dir="2700000" algn="tl">
                    <a:srgbClr val="000000"/>
                  </a:outerShdw>
                </a:effectLst>
                <a:latin typeface="+mn-lt"/>
              </a:rPr>
              <a:t>                OR</a:t>
            </a:r>
          </a:p>
          <a:p>
            <a:pPr eaLnBrk="0" hangingPunct="0">
              <a:defRPr/>
            </a:pPr>
            <a:r>
              <a:rPr lang="en-US" b="1" dirty="0">
                <a:solidFill>
                  <a:schemeClr val="accent2"/>
                </a:solidFill>
                <a:effectLst>
                  <a:outerShdw blurRad="38100" dist="38100" dir="2700000" algn="tl">
                    <a:srgbClr val="000000"/>
                  </a:outerShdw>
                </a:effectLst>
                <a:latin typeface="+mn-lt"/>
              </a:rPr>
              <a:t>2550 </a:t>
            </a:r>
            <a:r>
              <a:rPr lang="en-US" b="1" dirty="0" err="1">
                <a:solidFill>
                  <a:schemeClr val="accent2"/>
                </a:solidFill>
                <a:effectLst>
                  <a:outerShdw blurRad="38100" dist="38100" dir="2700000" algn="tl">
                    <a:srgbClr val="000000"/>
                  </a:outerShdw>
                </a:effectLst>
                <a:latin typeface="+mn-lt"/>
              </a:rPr>
              <a:t>Paseo</a:t>
            </a:r>
            <a:r>
              <a:rPr lang="en-US" b="1" dirty="0">
                <a:solidFill>
                  <a:schemeClr val="accent2"/>
                </a:solidFill>
                <a:effectLst>
                  <a:outerShdw blurRad="38100" dist="38100" dir="2700000" algn="tl">
                    <a:srgbClr val="000000"/>
                  </a:outerShdw>
                </a:effectLst>
                <a:latin typeface="+mn-lt"/>
              </a:rPr>
              <a:t> Verde Parkway</a:t>
            </a:r>
          </a:p>
          <a:p>
            <a:pPr eaLnBrk="0" hangingPunct="0">
              <a:defRPr/>
            </a:pPr>
            <a:r>
              <a:rPr lang="en-US" b="1" dirty="0">
                <a:solidFill>
                  <a:schemeClr val="accent2"/>
                </a:solidFill>
                <a:effectLst>
                  <a:outerShdw blurRad="38100" dist="38100" dir="2700000" algn="tl">
                    <a:srgbClr val="000000"/>
                  </a:outerShdw>
                </a:effectLst>
                <a:latin typeface="+mn-lt"/>
              </a:rPr>
              <a:t>Suite 180</a:t>
            </a:r>
          </a:p>
          <a:p>
            <a:pPr eaLnBrk="0" hangingPunct="0">
              <a:defRPr/>
            </a:pPr>
            <a:r>
              <a:rPr lang="en-US" b="1" dirty="0">
                <a:solidFill>
                  <a:schemeClr val="accent2"/>
                </a:solidFill>
                <a:effectLst>
                  <a:outerShdw blurRad="38100" dist="38100" dir="2700000" algn="tl">
                    <a:srgbClr val="000000"/>
                  </a:outerShdw>
                </a:effectLst>
                <a:latin typeface="+mn-lt"/>
              </a:rPr>
              <a:t>Henderson, NV 89074</a:t>
            </a:r>
          </a:p>
        </p:txBody>
      </p:sp>
      <p:sp>
        <p:nvSpPr>
          <p:cNvPr id="17414" name="Text Box 5"/>
          <p:cNvSpPr txBox="1">
            <a:spLocks noChangeArrowheads="1"/>
          </p:cNvSpPr>
          <p:nvPr/>
        </p:nvSpPr>
        <p:spPr bwMode="auto">
          <a:xfrm>
            <a:off x="4876800" y="3771900"/>
            <a:ext cx="320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b="1" dirty="0" smtClean="0">
                <a:solidFill>
                  <a:schemeClr val="accent2"/>
                </a:solidFill>
                <a:effectLst>
                  <a:outerShdw blurRad="38100" dist="38100" dir="2700000" algn="tl">
                    <a:srgbClr val="000000"/>
                  </a:outerShdw>
                </a:effectLst>
                <a:latin typeface="+mn-lt"/>
              </a:rPr>
              <a:t>Carson</a:t>
            </a:r>
            <a:r>
              <a:rPr lang="en-US" b="1" dirty="0" smtClean="0">
                <a:solidFill>
                  <a:srgbClr val="000066"/>
                </a:solidFill>
                <a:latin typeface="+mn-lt"/>
              </a:rPr>
              <a:t> </a:t>
            </a:r>
            <a:r>
              <a:rPr lang="en-US" b="1" dirty="0" smtClean="0">
                <a:solidFill>
                  <a:schemeClr val="accent2"/>
                </a:solidFill>
                <a:effectLst>
                  <a:outerShdw blurRad="38100" dist="38100" dir="2700000" algn="tl">
                    <a:srgbClr val="000000"/>
                  </a:outerShdw>
                </a:effectLst>
                <a:latin typeface="+mn-lt"/>
              </a:rPr>
              <a:t>City:</a:t>
            </a:r>
          </a:p>
          <a:p>
            <a:pPr>
              <a:defRPr/>
            </a:pPr>
            <a:r>
              <a:rPr lang="en-US" b="1" dirty="0" smtClean="0">
                <a:solidFill>
                  <a:schemeClr val="accent2"/>
                </a:solidFill>
                <a:effectLst>
                  <a:outerShdw blurRad="38100" dist="38100" dir="2700000" algn="tl">
                    <a:srgbClr val="000000"/>
                  </a:outerShdw>
                </a:effectLst>
                <a:latin typeface="+mn-lt"/>
              </a:rPr>
              <a:t>1550 College Parkway</a:t>
            </a:r>
          </a:p>
          <a:p>
            <a:pPr>
              <a:defRPr/>
            </a:pPr>
            <a:r>
              <a:rPr lang="en-US" b="1" dirty="0" smtClean="0">
                <a:solidFill>
                  <a:schemeClr val="accent2"/>
                </a:solidFill>
                <a:effectLst>
                  <a:outerShdw blurRad="38100" dist="38100" dir="2700000" algn="tl">
                    <a:srgbClr val="000000"/>
                  </a:outerShdw>
                </a:effectLst>
                <a:latin typeface="+mn-lt"/>
              </a:rPr>
              <a:t>Suite 115</a:t>
            </a:r>
          </a:p>
          <a:p>
            <a:pPr>
              <a:defRPr/>
            </a:pPr>
            <a:r>
              <a:rPr lang="en-US" b="1" dirty="0" smtClean="0">
                <a:solidFill>
                  <a:schemeClr val="accent2"/>
                </a:solidFill>
                <a:effectLst>
                  <a:outerShdw blurRad="38100" dist="38100" dir="2700000" algn="tl">
                    <a:srgbClr val="000000"/>
                  </a:outerShdw>
                </a:effectLst>
                <a:latin typeface="+mn-lt"/>
              </a:rPr>
              <a:t>Carson City, NV 89706-7937</a:t>
            </a:r>
          </a:p>
        </p:txBody>
      </p:sp>
      <p:sp>
        <p:nvSpPr>
          <p:cNvPr id="15366" name="Text Box 6"/>
          <p:cNvSpPr txBox="1">
            <a:spLocks noChangeArrowheads="1"/>
          </p:cNvSpPr>
          <p:nvPr/>
        </p:nvSpPr>
        <p:spPr bwMode="auto">
          <a:xfrm>
            <a:off x="838200" y="6096000"/>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1"/>
              </a:buClr>
              <a:buFont typeface="Arial"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charset="0"/>
              <a:buChar char="•"/>
              <a:defRPr>
                <a:solidFill>
                  <a:schemeClr val="tx1"/>
                </a:solidFill>
                <a:latin typeface="Calibri" pitchFamily="34" charset="0"/>
              </a:defRPr>
            </a:lvl3pPr>
            <a:lvl4pPr marL="1600200" indent="-228600" eaLnBrk="0" hangingPunct="0">
              <a:spcBef>
                <a:spcPct val="20000"/>
              </a:spcBef>
              <a:buClr>
                <a:srgbClr val="95A39D"/>
              </a:buClr>
              <a:buFont typeface="Arial"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a:spcBef>
                <a:spcPct val="50000"/>
              </a:spcBef>
              <a:buClrTx/>
              <a:buFontTx/>
              <a:buNone/>
            </a:pPr>
            <a:endParaRPr lang="en-US" altLang="en-US" sz="1800">
              <a:latin typeface="Arial" charset="0"/>
            </a:endParaRPr>
          </a:p>
        </p:txBody>
      </p:sp>
      <p:sp>
        <p:nvSpPr>
          <p:cNvPr id="17416" name="Text Box 7"/>
          <p:cNvSpPr txBox="1">
            <a:spLocks noChangeArrowheads="1"/>
          </p:cNvSpPr>
          <p:nvPr/>
        </p:nvSpPr>
        <p:spPr bwMode="auto">
          <a:xfrm>
            <a:off x="4881563" y="5207000"/>
            <a:ext cx="3352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b="1" dirty="0" smtClean="0">
                <a:solidFill>
                  <a:schemeClr val="accent2"/>
                </a:solidFill>
                <a:effectLst>
                  <a:outerShdw blurRad="38100" dist="38100" dir="2700000" algn="tl">
                    <a:srgbClr val="000000"/>
                  </a:outerShdw>
                </a:effectLst>
                <a:latin typeface="+mn-lt"/>
              </a:rPr>
              <a:t>Reno:</a:t>
            </a:r>
          </a:p>
          <a:p>
            <a:pPr>
              <a:defRPr/>
            </a:pPr>
            <a:r>
              <a:rPr lang="en-US" b="1" dirty="0" smtClean="0">
                <a:solidFill>
                  <a:schemeClr val="accent2"/>
                </a:solidFill>
                <a:effectLst>
                  <a:outerShdw blurRad="38100" dist="38100" dir="2700000" algn="tl">
                    <a:srgbClr val="000000"/>
                  </a:outerShdw>
                </a:effectLst>
                <a:latin typeface="+mn-lt"/>
              </a:rPr>
              <a:t>4600 </a:t>
            </a:r>
            <a:r>
              <a:rPr lang="en-US" b="1" dirty="0" err="1" smtClean="0">
                <a:solidFill>
                  <a:schemeClr val="accent2"/>
                </a:solidFill>
                <a:effectLst>
                  <a:outerShdw blurRad="38100" dist="38100" dir="2700000" algn="tl">
                    <a:srgbClr val="000000"/>
                  </a:outerShdw>
                </a:effectLst>
                <a:latin typeface="+mn-lt"/>
              </a:rPr>
              <a:t>Kietzke</a:t>
            </a:r>
            <a:r>
              <a:rPr lang="en-US" b="1" dirty="0" smtClean="0">
                <a:solidFill>
                  <a:schemeClr val="accent2"/>
                </a:solidFill>
                <a:effectLst>
                  <a:outerShdw blurRad="38100" dist="38100" dir="2700000" algn="tl">
                    <a:srgbClr val="000000"/>
                  </a:outerShdw>
                </a:effectLst>
                <a:latin typeface="+mn-lt"/>
              </a:rPr>
              <a:t> Lane</a:t>
            </a:r>
          </a:p>
          <a:p>
            <a:pPr>
              <a:defRPr/>
            </a:pPr>
            <a:r>
              <a:rPr lang="en-US" b="1" dirty="0" smtClean="0">
                <a:solidFill>
                  <a:schemeClr val="accent2"/>
                </a:solidFill>
                <a:effectLst>
                  <a:outerShdw blurRad="38100" dist="38100" dir="2700000" algn="tl">
                    <a:srgbClr val="000000"/>
                  </a:outerShdw>
                </a:effectLst>
                <a:latin typeface="+mn-lt"/>
              </a:rPr>
              <a:t>Building L, Suite 235</a:t>
            </a:r>
          </a:p>
          <a:p>
            <a:pPr>
              <a:defRPr/>
            </a:pPr>
            <a:r>
              <a:rPr lang="en-US" b="1" dirty="0" smtClean="0">
                <a:solidFill>
                  <a:schemeClr val="accent2"/>
                </a:solidFill>
                <a:effectLst>
                  <a:outerShdw blurRad="38100" dist="38100" dir="2700000" algn="tl">
                    <a:srgbClr val="000000"/>
                  </a:outerShdw>
                </a:effectLst>
                <a:latin typeface="+mn-lt"/>
              </a:rPr>
              <a:t>Reno, NV 89502</a:t>
            </a:r>
          </a:p>
        </p:txBody>
      </p:sp>
      <p:sp>
        <p:nvSpPr>
          <p:cNvPr id="15368" name="Text Box 9"/>
          <p:cNvSpPr txBox="1">
            <a:spLocks noChangeArrowheads="1"/>
          </p:cNvSpPr>
          <p:nvPr/>
        </p:nvSpPr>
        <p:spPr bwMode="auto">
          <a:xfrm>
            <a:off x="2057400" y="2824163"/>
            <a:ext cx="4343400" cy="646112"/>
          </a:xfrm>
          <a:prstGeom prst="rect">
            <a:avLst/>
          </a:prstGeom>
          <a:solidFill>
            <a:schemeClr val="bg1"/>
          </a:solidFill>
          <a:ln w="666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b="1" dirty="0" smtClean="0">
                <a:solidFill>
                  <a:srgbClr val="080808"/>
                </a:solidFill>
                <a:latin typeface="+mn-lt"/>
              </a:rPr>
              <a:t>Contact our Call Center at</a:t>
            </a:r>
            <a:endParaRPr lang="en-US" altLang="en-US" dirty="0" smtClean="0">
              <a:solidFill>
                <a:srgbClr val="080808"/>
              </a:solidFill>
              <a:latin typeface="+mn-lt"/>
            </a:endParaRPr>
          </a:p>
          <a:p>
            <a:pPr algn="ctr" eaLnBrk="1" hangingPunct="1">
              <a:defRPr/>
            </a:pPr>
            <a:r>
              <a:rPr lang="en-US" altLang="en-US" b="1" dirty="0" smtClean="0">
                <a:solidFill>
                  <a:srgbClr val="080808"/>
                </a:solidFill>
                <a:latin typeface="+mn-lt"/>
              </a:rPr>
              <a:t>1-866-962-3707</a:t>
            </a:r>
          </a:p>
        </p:txBody>
      </p:sp>
      <p:sp>
        <p:nvSpPr>
          <p:cNvPr id="15369" name="Rectangle 10"/>
          <p:cNvSpPr>
            <a:spLocks noChangeArrowheads="1"/>
          </p:cNvSpPr>
          <p:nvPr/>
        </p:nvSpPr>
        <p:spPr bwMode="auto">
          <a:xfrm>
            <a:off x="269875" y="228600"/>
            <a:ext cx="8188325" cy="1143000"/>
          </a:xfrm>
          <a:prstGeom prst="rect">
            <a:avLst/>
          </a:prstGeom>
          <a:solidFill>
            <a:srgbClr val="97BA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7BA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4000" b="1" dirty="0" smtClean="0">
                <a:solidFill>
                  <a:srgbClr val="000066"/>
                </a:solidFill>
                <a:latin typeface="+mn-lt"/>
              </a:rPr>
              <a:t>DEPARTMENT OF TAXATION </a:t>
            </a:r>
            <a:br>
              <a:rPr lang="en-US" altLang="en-US" sz="4000" b="1" dirty="0" smtClean="0">
                <a:solidFill>
                  <a:srgbClr val="000066"/>
                </a:solidFill>
                <a:latin typeface="+mn-lt"/>
              </a:rPr>
            </a:br>
            <a:r>
              <a:rPr lang="en-US" altLang="en-US" sz="4000" b="1" dirty="0" smtClean="0">
                <a:solidFill>
                  <a:srgbClr val="000066"/>
                </a:solidFill>
                <a:latin typeface="+mn-lt"/>
              </a:rPr>
              <a:t>Contact Information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5"/>
          <p:cNvSpPr>
            <a:spLocks noGrp="1" noChangeArrowheads="1"/>
          </p:cNvSpPr>
          <p:nvPr>
            <p:ph type="title"/>
          </p:nvPr>
        </p:nvSpPr>
        <p:spPr>
          <a:xfrm>
            <a:off x="304800" y="152400"/>
            <a:ext cx="8153400" cy="1066800"/>
          </a:xfrm>
          <a:solidFill>
            <a:srgbClr val="99CCFF"/>
          </a:solidFill>
          <a:scene3d>
            <a:camera prst="legacyObliqueBottomLeft"/>
            <a:lightRig rig="legacyFlat3" dir="t"/>
          </a:scene3d>
          <a:sp3d extrusionH="430200" prstMaterial="legacyMatte">
            <a:bevelT w="13500" h="13500" prst="angle"/>
            <a:bevelB w="13500" h="13500" prst="angle"/>
            <a:extrusionClr>
              <a:srgbClr val="99CCFF"/>
            </a:extrusionClr>
          </a:sp3d>
        </p:spPr>
        <p:txBody>
          <a:bodyPr>
            <a:normAutofit fontScale="90000"/>
            <a:flatTx/>
          </a:bodyPr>
          <a:lstStyle/>
          <a:p>
            <a:pPr eaLnBrk="1" fontAlgn="auto" hangingPunct="1">
              <a:spcAft>
                <a:spcPts val="0"/>
              </a:spcAft>
              <a:defRPr/>
            </a:pPr>
            <a:r>
              <a:rPr lang="en-US" sz="4000" b="1" dirty="0" smtClean="0">
                <a:solidFill>
                  <a:schemeClr val="bg1"/>
                </a:solidFill>
                <a:latin typeface="+mn-lt"/>
              </a:rPr>
              <a:t>CONSTRUCTION CONTRACTORS</a:t>
            </a:r>
            <a:r>
              <a:rPr lang="en-US" b="1" dirty="0" smtClean="0">
                <a:solidFill>
                  <a:schemeClr val="bg1"/>
                </a:solidFill>
                <a:latin typeface="+mn-lt"/>
              </a:rPr>
              <a:t/>
            </a:r>
            <a:br>
              <a:rPr lang="en-US" b="1" dirty="0" smtClean="0">
                <a:solidFill>
                  <a:schemeClr val="bg1"/>
                </a:solidFill>
                <a:latin typeface="+mn-lt"/>
              </a:rPr>
            </a:br>
            <a:r>
              <a:rPr lang="en-US" sz="3600" b="1" dirty="0" smtClean="0">
                <a:solidFill>
                  <a:schemeClr val="bg1"/>
                </a:solidFill>
                <a:latin typeface="+mn-lt"/>
              </a:rPr>
              <a:t>Construction Contract</a:t>
            </a:r>
          </a:p>
        </p:txBody>
      </p:sp>
      <p:sp>
        <p:nvSpPr>
          <p:cNvPr id="210946" name="Rectangle 2"/>
          <p:cNvSpPr>
            <a:spLocks noGrp="1" noChangeArrowheads="1"/>
          </p:cNvSpPr>
          <p:nvPr>
            <p:ph type="body" sz="half" idx="1"/>
          </p:nvPr>
        </p:nvSpPr>
        <p:spPr>
          <a:xfrm>
            <a:off x="304800" y="1692275"/>
            <a:ext cx="7848600" cy="4784725"/>
          </a:xfrm>
        </p:spPr>
        <p:txBody>
          <a:bodyPr rtlCol="0">
            <a:normAutofit fontScale="77500" lnSpcReduction="20000"/>
          </a:bodyPr>
          <a:lstStyle/>
          <a:p>
            <a:pPr marL="114300" lvl="4" indent="0" eaLnBrk="1" fontAlgn="auto" hangingPunct="1">
              <a:spcAft>
                <a:spcPts val="0"/>
              </a:spcAft>
              <a:buClr>
                <a:schemeClr val="accent1"/>
              </a:buClr>
              <a:buFont typeface="Arial" charset="0"/>
              <a:buNone/>
              <a:defRPr/>
            </a:pPr>
            <a:r>
              <a:rPr lang="en-US" sz="2800" b="1" dirty="0">
                <a:solidFill>
                  <a:schemeClr val="accent2"/>
                </a:solidFill>
                <a:effectLst>
                  <a:outerShdw blurRad="38100" dist="38100" dir="2700000" algn="tl">
                    <a:srgbClr val="000000"/>
                  </a:outerShdw>
                </a:effectLst>
              </a:rPr>
              <a:t>NAC 372.190(1) Construction Contract for improvement to real property </a:t>
            </a:r>
            <a:r>
              <a:rPr lang="en-US" sz="2800" b="1" dirty="0" smtClean="0">
                <a:solidFill>
                  <a:schemeClr val="accent2"/>
                </a:solidFill>
                <a:effectLst>
                  <a:outerShdw blurRad="38100" dist="38100" dir="2700000" algn="tl">
                    <a:srgbClr val="000000"/>
                  </a:outerShdw>
                </a:effectLst>
              </a:rPr>
              <a:t>defined: A contract for </a:t>
            </a:r>
          </a:p>
          <a:p>
            <a:pPr marL="571500" lvl="4" indent="-457200" eaLnBrk="1" fontAlgn="auto" hangingPunct="1">
              <a:spcAft>
                <a:spcPts val="0"/>
              </a:spcAft>
              <a:buClr>
                <a:schemeClr val="accent1"/>
              </a:buClr>
              <a:buFont typeface="Wingdings" pitchFamily="2" charset="2"/>
              <a:buChar char="Ø"/>
              <a:defRPr/>
            </a:pPr>
            <a:r>
              <a:rPr lang="en-US" sz="2800" b="1" dirty="0" smtClean="0">
                <a:solidFill>
                  <a:schemeClr val="accent2"/>
                </a:solidFill>
                <a:effectLst>
                  <a:outerShdw blurRad="38100" dist="38100" dir="2700000" algn="tl">
                    <a:srgbClr val="000000"/>
                  </a:outerShdw>
                </a:effectLst>
              </a:rPr>
              <a:t>Erecting,</a:t>
            </a:r>
          </a:p>
          <a:p>
            <a:pPr marL="571500" lvl="4" indent="-457200" eaLnBrk="1" fontAlgn="auto" hangingPunct="1">
              <a:spcAft>
                <a:spcPts val="0"/>
              </a:spcAft>
              <a:buClr>
                <a:schemeClr val="accent1"/>
              </a:buClr>
              <a:buFont typeface="Wingdings" pitchFamily="2" charset="2"/>
              <a:buChar char="Ø"/>
              <a:defRPr/>
            </a:pPr>
            <a:r>
              <a:rPr lang="en-US" sz="2800" b="1" dirty="0" smtClean="0">
                <a:solidFill>
                  <a:schemeClr val="accent2"/>
                </a:solidFill>
                <a:effectLst>
                  <a:outerShdw blurRad="38100" dist="38100" dir="2700000" algn="tl">
                    <a:srgbClr val="000000"/>
                  </a:outerShdw>
                </a:effectLst>
              </a:rPr>
              <a:t>Constructing,</a:t>
            </a:r>
          </a:p>
          <a:p>
            <a:pPr marL="571500" lvl="4" indent="-457200" eaLnBrk="1" fontAlgn="auto" hangingPunct="1">
              <a:spcAft>
                <a:spcPts val="0"/>
              </a:spcAft>
              <a:buClr>
                <a:schemeClr val="accent1"/>
              </a:buClr>
              <a:buFont typeface="Wingdings" pitchFamily="2" charset="2"/>
              <a:buChar char="Ø"/>
              <a:defRPr/>
            </a:pPr>
            <a:r>
              <a:rPr lang="en-US" sz="2800" b="1" dirty="0" smtClean="0">
                <a:solidFill>
                  <a:schemeClr val="accent2"/>
                </a:solidFill>
                <a:effectLst>
                  <a:outerShdw blurRad="38100" dist="38100" dir="2700000" algn="tl">
                    <a:srgbClr val="000000"/>
                  </a:outerShdw>
                </a:effectLst>
              </a:rPr>
              <a:t>Affixing a structure</a:t>
            </a:r>
          </a:p>
          <a:p>
            <a:pPr marL="571500" lvl="4" indent="-457200" eaLnBrk="1" fontAlgn="auto" hangingPunct="1">
              <a:spcAft>
                <a:spcPts val="0"/>
              </a:spcAft>
              <a:buClr>
                <a:schemeClr val="accent1"/>
              </a:buClr>
              <a:buFont typeface="Wingdings" pitchFamily="2" charset="2"/>
              <a:buChar char="Ø"/>
              <a:defRPr/>
            </a:pPr>
            <a:endParaRPr lang="en-US" sz="2800" b="1" dirty="0" smtClean="0">
              <a:solidFill>
                <a:schemeClr val="accent2"/>
              </a:solidFill>
              <a:effectLst>
                <a:outerShdw blurRad="38100" dist="38100" dir="2700000" algn="tl">
                  <a:srgbClr val="000000"/>
                </a:outerShdw>
              </a:effectLst>
            </a:endParaRPr>
          </a:p>
          <a:p>
            <a:pPr marL="114300" lvl="4" indent="0" eaLnBrk="1" fontAlgn="auto" hangingPunct="1">
              <a:spcAft>
                <a:spcPts val="0"/>
              </a:spcAft>
              <a:buClr>
                <a:schemeClr val="accent1"/>
              </a:buClr>
              <a:buFont typeface="Arial" charset="0"/>
              <a:buNone/>
              <a:defRPr/>
            </a:pPr>
            <a:r>
              <a:rPr lang="en-US" sz="2800" b="1" dirty="0" smtClean="0">
                <a:solidFill>
                  <a:schemeClr val="accent2"/>
                </a:solidFill>
                <a:effectLst>
                  <a:outerShdw blurRad="38100" dist="38100" dir="2700000" algn="tl">
                    <a:srgbClr val="000000"/>
                  </a:outerShdw>
                </a:effectLst>
              </a:rPr>
              <a:t>Type of contracts: </a:t>
            </a:r>
          </a:p>
          <a:p>
            <a:pPr marL="571500" lvl="4" indent="-457200" eaLnBrk="1" fontAlgn="auto" hangingPunct="1">
              <a:spcAft>
                <a:spcPts val="0"/>
              </a:spcAft>
              <a:buClr>
                <a:schemeClr val="accent1"/>
              </a:buClr>
              <a:buFont typeface="Wingdings" pitchFamily="2" charset="2"/>
              <a:buChar char="Ø"/>
              <a:defRPr/>
            </a:pPr>
            <a:r>
              <a:rPr lang="en-US" sz="2800" b="1" dirty="0" smtClean="0">
                <a:solidFill>
                  <a:schemeClr val="accent2"/>
                </a:solidFill>
                <a:effectLst>
                  <a:outerShdw blurRad="38100" dist="38100" dir="2700000" algn="tl">
                    <a:srgbClr val="000000"/>
                  </a:outerShdw>
                </a:effectLst>
              </a:rPr>
              <a:t>Formal </a:t>
            </a:r>
            <a:r>
              <a:rPr lang="en-US" sz="2800" b="1" dirty="0">
                <a:solidFill>
                  <a:schemeClr val="accent2"/>
                </a:solidFill>
                <a:effectLst>
                  <a:outerShdw blurRad="38100" dist="38100" dir="2700000" algn="tl">
                    <a:srgbClr val="000000"/>
                  </a:outerShdw>
                </a:effectLst>
              </a:rPr>
              <a:t>or </a:t>
            </a:r>
            <a:r>
              <a:rPr lang="en-US" sz="2800" b="1" dirty="0" smtClean="0">
                <a:solidFill>
                  <a:schemeClr val="accent2"/>
                </a:solidFill>
                <a:effectLst>
                  <a:outerShdw blurRad="38100" dist="38100" dir="2700000" algn="tl">
                    <a:srgbClr val="000000"/>
                  </a:outerShdw>
                </a:effectLst>
              </a:rPr>
              <a:t>informal,</a:t>
            </a:r>
            <a:endParaRPr lang="en-US" sz="2800" b="1" dirty="0">
              <a:solidFill>
                <a:schemeClr val="accent2"/>
              </a:solidFill>
              <a:effectLst>
                <a:outerShdw blurRad="38100" dist="38100" dir="2700000" algn="tl">
                  <a:srgbClr val="000000"/>
                </a:outerShdw>
              </a:effectLst>
            </a:endParaRPr>
          </a:p>
          <a:p>
            <a:pPr marL="571500" lvl="4" indent="-457200" eaLnBrk="1" fontAlgn="auto" hangingPunct="1">
              <a:spcAft>
                <a:spcPts val="0"/>
              </a:spcAft>
              <a:buClr>
                <a:schemeClr val="accent1"/>
              </a:buClr>
              <a:buFont typeface="Wingdings" pitchFamily="2" charset="2"/>
              <a:buChar char="Ø"/>
              <a:defRPr/>
            </a:pPr>
            <a:r>
              <a:rPr lang="en-US" sz="2800" b="1" dirty="0" smtClean="0">
                <a:solidFill>
                  <a:schemeClr val="accent2"/>
                </a:solidFill>
                <a:effectLst>
                  <a:outerShdw blurRad="38100" dist="38100" dir="2700000" algn="tl">
                    <a:srgbClr val="000000"/>
                  </a:outerShdw>
                </a:effectLst>
              </a:rPr>
              <a:t>Advertised contracts,</a:t>
            </a:r>
            <a:endParaRPr lang="en-US" sz="2800" b="1" dirty="0">
              <a:solidFill>
                <a:schemeClr val="accent2"/>
              </a:solidFill>
              <a:effectLst>
                <a:outerShdw blurRad="38100" dist="38100" dir="2700000" algn="tl">
                  <a:srgbClr val="000000"/>
                </a:outerShdw>
              </a:effectLst>
            </a:endParaRPr>
          </a:p>
          <a:p>
            <a:pPr marL="571500" lvl="4" indent="-457200" eaLnBrk="1" fontAlgn="auto" hangingPunct="1">
              <a:spcAft>
                <a:spcPts val="0"/>
              </a:spcAft>
              <a:buClr>
                <a:schemeClr val="accent1"/>
              </a:buClr>
              <a:buFont typeface="Wingdings" pitchFamily="2" charset="2"/>
              <a:buChar char="Ø"/>
              <a:defRPr/>
            </a:pPr>
            <a:r>
              <a:rPr lang="en-US" sz="2800" b="1" dirty="0">
                <a:solidFill>
                  <a:schemeClr val="accent2"/>
                </a:solidFill>
                <a:effectLst>
                  <a:outerShdw blurRad="38100" dist="38100" dir="2700000" algn="tl">
                    <a:srgbClr val="000000"/>
                  </a:outerShdw>
                </a:effectLst>
              </a:rPr>
              <a:t>Negotiated </a:t>
            </a:r>
            <a:r>
              <a:rPr lang="en-US" sz="2800" b="1" dirty="0" smtClean="0">
                <a:solidFill>
                  <a:schemeClr val="accent2"/>
                </a:solidFill>
                <a:effectLst>
                  <a:outerShdw blurRad="38100" dist="38100" dir="2700000" algn="tl">
                    <a:srgbClr val="000000"/>
                  </a:outerShdw>
                </a:effectLst>
              </a:rPr>
              <a:t>contracts,</a:t>
            </a:r>
          </a:p>
          <a:p>
            <a:pPr marL="571500" lvl="4" indent="-457200" eaLnBrk="1" fontAlgn="auto" hangingPunct="1">
              <a:spcAft>
                <a:spcPts val="0"/>
              </a:spcAft>
              <a:buClr>
                <a:schemeClr val="accent1"/>
              </a:buClr>
              <a:buFont typeface="Wingdings" pitchFamily="2" charset="2"/>
              <a:buChar char="Ø"/>
              <a:defRPr/>
            </a:pPr>
            <a:r>
              <a:rPr lang="en-US" sz="2600" b="1" dirty="0" smtClean="0">
                <a:solidFill>
                  <a:schemeClr val="accent2"/>
                </a:solidFill>
                <a:effectLst>
                  <a:outerShdw blurRad="38100" dist="38100" dir="2700000" algn="tl">
                    <a:srgbClr val="000000"/>
                  </a:outerShdw>
                </a:effectLst>
              </a:rPr>
              <a:t>Fixed price contracts,</a:t>
            </a:r>
          </a:p>
          <a:p>
            <a:pPr marL="571500" lvl="4" indent="-457200" eaLnBrk="1" fontAlgn="auto" hangingPunct="1">
              <a:spcAft>
                <a:spcPts val="0"/>
              </a:spcAft>
              <a:buClr>
                <a:schemeClr val="accent1"/>
              </a:buClr>
              <a:buFont typeface="Wingdings" pitchFamily="2" charset="2"/>
              <a:buChar char="Ø"/>
              <a:defRPr/>
            </a:pPr>
            <a:r>
              <a:rPr lang="en-US" sz="2600" b="1" dirty="0" smtClean="0">
                <a:solidFill>
                  <a:schemeClr val="accent2"/>
                </a:solidFill>
                <a:effectLst>
                  <a:outerShdw blurRad="38100" dist="38100" dir="2700000" algn="tl">
                    <a:srgbClr val="000000"/>
                  </a:outerShdw>
                </a:effectLst>
              </a:rPr>
              <a:t>Cost reimbursable contracts,</a:t>
            </a:r>
          </a:p>
          <a:p>
            <a:pPr marL="571500" lvl="4" indent="-457200" eaLnBrk="1" fontAlgn="auto" hangingPunct="1">
              <a:spcAft>
                <a:spcPts val="0"/>
              </a:spcAft>
              <a:buClr>
                <a:schemeClr val="accent1"/>
              </a:buClr>
              <a:buFont typeface="Wingdings" pitchFamily="2" charset="2"/>
              <a:buChar char="Ø"/>
              <a:defRPr/>
            </a:pPr>
            <a:r>
              <a:rPr lang="en-US" sz="2800" b="1" dirty="0" smtClean="0">
                <a:solidFill>
                  <a:schemeClr val="accent2"/>
                </a:solidFill>
                <a:effectLst>
                  <a:outerShdw blurRad="38100" dist="38100" dir="2700000" algn="tl">
                    <a:srgbClr val="000000"/>
                  </a:outerShdw>
                </a:effectLst>
              </a:rPr>
              <a:t>Lump-sum contracts,</a:t>
            </a:r>
          </a:p>
          <a:p>
            <a:pPr marL="571500" lvl="4" indent="-457200" eaLnBrk="1" fontAlgn="auto" hangingPunct="1">
              <a:spcAft>
                <a:spcPts val="0"/>
              </a:spcAft>
              <a:buClr>
                <a:schemeClr val="accent1"/>
              </a:buClr>
              <a:buFont typeface="Wingdings" pitchFamily="2" charset="2"/>
              <a:buChar char="Ø"/>
              <a:defRPr/>
            </a:pPr>
            <a:r>
              <a:rPr lang="en-US" sz="2800" b="1" dirty="0">
                <a:solidFill>
                  <a:schemeClr val="accent2"/>
                </a:solidFill>
                <a:effectLst>
                  <a:outerShdw blurRad="38100" dist="38100" dir="2700000" algn="tl">
                    <a:srgbClr val="000000"/>
                  </a:outerShdw>
                </a:effectLst>
              </a:rPr>
              <a:t>T</a:t>
            </a:r>
            <a:r>
              <a:rPr lang="en-US" sz="2800" b="1" dirty="0" smtClean="0">
                <a:solidFill>
                  <a:schemeClr val="accent2"/>
                </a:solidFill>
                <a:effectLst>
                  <a:outerShdw blurRad="38100" dist="38100" dir="2700000" algn="tl">
                    <a:srgbClr val="000000"/>
                  </a:outerShdw>
                </a:effectLst>
              </a:rPr>
              <a:t>ime and material contracts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0638"/>
            <a:ext cx="8153400" cy="1066800"/>
          </a:xfrm>
          <a:solidFill>
            <a:srgbClr val="99CCFF"/>
          </a:solidFill>
          <a:scene3d>
            <a:camera prst="legacyObliqueBottomLeft"/>
            <a:lightRig rig="legacyFlat3" dir="t"/>
          </a:scene3d>
          <a:sp3d extrusionH="430200" prstMaterial="legacyMatte">
            <a:bevelT w="13500" h="13500" prst="angle"/>
            <a:bevelB w="13500" h="13500" prst="angle"/>
            <a:extrusionClr>
              <a:srgbClr val="99CCFF"/>
            </a:extrusionClr>
          </a:sp3d>
        </p:spPr>
        <p:txBody>
          <a:bodyPr>
            <a:normAutofit fontScale="90000"/>
            <a:flatTx/>
          </a:bodyPr>
          <a:lstStyle/>
          <a:p>
            <a:pPr eaLnBrk="1" fontAlgn="auto" hangingPunct="1">
              <a:spcAft>
                <a:spcPts val="0"/>
              </a:spcAft>
              <a:defRPr/>
            </a:pPr>
            <a:r>
              <a:rPr lang="en-US" sz="4000" b="1" dirty="0" smtClean="0">
                <a:solidFill>
                  <a:schemeClr val="bg1"/>
                </a:solidFill>
                <a:latin typeface="+mn-lt"/>
              </a:rPr>
              <a:t>CONSTRUCTION CONTRACTORS</a:t>
            </a:r>
            <a:br>
              <a:rPr lang="en-US" sz="4000" b="1" dirty="0" smtClean="0">
                <a:solidFill>
                  <a:schemeClr val="bg1"/>
                </a:solidFill>
                <a:latin typeface="+mn-lt"/>
              </a:rPr>
            </a:br>
            <a:r>
              <a:rPr lang="en-US" sz="3600" b="1" dirty="0" smtClean="0">
                <a:solidFill>
                  <a:schemeClr val="bg1"/>
                </a:solidFill>
                <a:latin typeface="+mn-lt"/>
              </a:rPr>
              <a:t>Construction Contractor</a:t>
            </a:r>
          </a:p>
        </p:txBody>
      </p:sp>
      <p:sp>
        <p:nvSpPr>
          <p:cNvPr id="206851" name="Rectangle 3"/>
          <p:cNvSpPr>
            <a:spLocks noGrp="1" noChangeArrowheads="1"/>
          </p:cNvSpPr>
          <p:nvPr>
            <p:ph type="body" sz="half" idx="1"/>
          </p:nvPr>
        </p:nvSpPr>
        <p:spPr>
          <a:xfrm>
            <a:off x="152400" y="1828800"/>
            <a:ext cx="8229600" cy="4800600"/>
          </a:xfrm>
          <a:effectLst>
            <a:outerShdw dist="35921" dir="2700000" algn="ctr" rotWithShape="0">
              <a:schemeClr val="bg2">
                <a:alpha val="50000"/>
              </a:schemeClr>
            </a:outerShdw>
          </a:effectLst>
        </p:spPr>
        <p:txBody>
          <a:bodyPr rtlCol="0">
            <a:normAutofit lnSpcReduction="10000"/>
          </a:bodyPr>
          <a:lstStyle/>
          <a:p>
            <a:pPr marL="114300" indent="0" eaLnBrk="1" fontAlgn="auto" hangingPunct="1">
              <a:lnSpc>
                <a:spcPct val="80000"/>
              </a:lnSpc>
              <a:spcAft>
                <a:spcPts val="0"/>
              </a:spcAft>
              <a:buFont typeface="Arial" charset="0"/>
              <a:buNone/>
              <a:defRPr/>
            </a:pPr>
            <a:r>
              <a:rPr lang="en-US" b="1" dirty="0" smtClean="0">
                <a:solidFill>
                  <a:schemeClr val="accent2"/>
                </a:solidFill>
                <a:effectLst>
                  <a:outerShdw blurRad="38100" dist="38100" dir="2700000" algn="tl">
                    <a:srgbClr val="000000"/>
                  </a:outerShdw>
                </a:effectLst>
              </a:rPr>
              <a:t>NAC 372.190(2) Construction Contractor Defined:</a:t>
            </a:r>
          </a:p>
          <a:p>
            <a:pPr eaLnBrk="1" fontAlgn="auto" hangingPunct="1">
              <a:lnSpc>
                <a:spcPct val="80000"/>
              </a:lnSpc>
              <a:spcAft>
                <a:spcPts val="0"/>
              </a:spcAft>
              <a:buFontTx/>
              <a:buNone/>
              <a:defRPr/>
            </a:pPr>
            <a:r>
              <a:rPr lang="en-US" b="1" dirty="0" smtClean="0">
                <a:solidFill>
                  <a:schemeClr val="accent2"/>
                </a:solidFill>
                <a:effectLst>
                  <a:outerShdw blurRad="38100" dist="38100" dir="2700000" algn="tl">
                    <a:srgbClr val="000000"/>
                  </a:outerShdw>
                </a:effectLst>
              </a:rPr>
              <a:t>	Any person who acts solely in a professional capacity to alter, repair, add to, remodel or otherwise improve any real property. </a:t>
            </a:r>
          </a:p>
          <a:p>
            <a:pPr eaLnBrk="1" fontAlgn="auto" hangingPunct="1">
              <a:lnSpc>
                <a:spcPct val="80000"/>
              </a:lnSpc>
              <a:spcAft>
                <a:spcPts val="0"/>
              </a:spcAft>
              <a:buFontTx/>
              <a:buNone/>
              <a:defRPr/>
            </a:pPr>
            <a:endParaRPr lang="en-US" b="1" dirty="0" smtClean="0">
              <a:solidFill>
                <a:schemeClr val="accent2"/>
              </a:solidFill>
              <a:effectLst>
                <a:outerShdw blurRad="38100" dist="38100" dir="2700000" algn="tl">
                  <a:srgbClr val="000000"/>
                </a:outerShdw>
              </a:effectLst>
            </a:endParaRPr>
          </a:p>
          <a:p>
            <a:pPr eaLnBrk="1" fontAlgn="auto" hangingPunct="1">
              <a:lnSpc>
                <a:spcPct val="80000"/>
              </a:lnSpc>
              <a:spcAft>
                <a:spcPts val="0"/>
              </a:spcAft>
              <a:buFontTx/>
              <a:buNone/>
              <a:defRPr/>
            </a:pPr>
            <a:r>
              <a:rPr lang="en-US" b="1" dirty="0" smtClean="0">
                <a:solidFill>
                  <a:schemeClr val="accent2"/>
                </a:solidFill>
                <a:effectLst>
                  <a:outerShdw blurRad="38100" dist="38100" dir="2700000" algn="tl">
                    <a:srgbClr val="000000"/>
                  </a:outerShdw>
                </a:effectLst>
              </a:rPr>
              <a:t>This includes:</a:t>
            </a:r>
          </a:p>
          <a:p>
            <a:pPr lvl="1" eaLnBrk="1" fontAlgn="auto" hangingPunct="1">
              <a:lnSpc>
                <a:spcPct val="8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Subcontractor, </a:t>
            </a:r>
          </a:p>
          <a:p>
            <a:pPr lvl="1" eaLnBrk="1" fontAlgn="auto" hangingPunct="1">
              <a:lnSpc>
                <a:spcPct val="8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interior decorators, </a:t>
            </a:r>
          </a:p>
          <a:p>
            <a:pPr lvl="1" eaLnBrk="1" fontAlgn="auto" hangingPunct="1">
              <a:lnSpc>
                <a:spcPct val="8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specialty contractors</a:t>
            </a:r>
          </a:p>
          <a:p>
            <a:pPr marL="411163" lvl="1" indent="0" eaLnBrk="1" fontAlgn="auto" hangingPunct="1">
              <a:lnSpc>
                <a:spcPct val="80000"/>
              </a:lnSpc>
              <a:spcAft>
                <a:spcPts val="0"/>
              </a:spcAft>
              <a:buFont typeface="Arial" charset="0"/>
              <a:buNone/>
              <a:defRPr/>
            </a:pPr>
            <a:endParaRPr lang="en-US" b="1" dirty="0" smtClean="0">
              <a:solidFill>
                <a:schemeClr val="accent2"/>
              </a:solidFill>
              <a:effectLst>
                <a:outerShdw blurRad="38100" dist="38100" dir="2700000" algn="tl">
                  <a:srgbClr val="000000"/>
                </a:outerShdw>
              </a:effectLst>
            </a:endParaRPr>
          </a:p>
          <a:p>
            <a:pPr eaLnBrk="1" fontAlgn="auto" hangingPunct="1">
              <a:lnSpc>
                <a:spcPct val="80000"/>
              </a:lnSpc>
              <a:spcAft>
                <a:spcPts val="0"/>
              </a:spcAft>
              <a:buFontTx/>
              <a:buNone/>
              <a:defRPr/>
            </a:pPr>
            <a:r>
              <a:rPr lang="en-US" b="1" dirty="0" smtClean="0">
                <a:solidFill>
                  <a:schemeClr val="accent2"/>
                </a:solidFill>
                <a:effectLst>
                  <a:outerShdw blurRad="38100" dist="38100" dir="2700000" algn="tl">
                    <a:srgbClr val="000000"/>
                  </a:outerShdw>
                </a:effectLst>
              </a:rPr>
              <a:t>This does not include:</a:t>
            </a:r>
          </a:p>
          <a:p>
            <a:pPr lvl="1" eaLnBrk="1" fontAlgn="auto" hangingPunct="1">
              <a:lnSpc>
                <a:spcPct val="8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Licensed architect, </a:t>
            </a:r>
          </a:p>
          <a:p>
            <a:pPr lvl="1" eaLnBrk="1" fontAlgn="auto" hangingPunct="1">
              <a:lnSpc>
                <a:spcPct val="8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licensed engineer </a:t>
            </a:r>
          </a:p>
          <a:p>
            <a:pPr lvl="1" eaLnBrk="1" fontAlgn="auto" hangingPunct="1">
              <a:lnSpc>
                <a:spcPct val="80000"/>
              </a:lnSpc>
              <a:spcAft>
                <a:spcPts val="0"/>
              </a:spcAft>
              <a:buFont typeface="Wingdings" pitchFamily="2" charset="2"/>
              <a:buChar char="Ø"/>
              <a:defRPr/>
            </a:pPr>
            <a:r>
              <a:rPr lang="en-US" b="1" dirty="0" smtClean="0">
                <a:solidFill>
                  <a:schemeClr val="accent2"/>
                </a:solidFill>
                <a:effectLst>
                  <a:outerShdw blurRad="38100" dist="38100" dir="2700000" algn="tl">
                    <a:srgbClr val="000000"/>
                  </a:outerShdw>
                </a:effectLst>
              </a:rPr>
              <a:t>Manufacturer of: Modular homes, sectionalized housing, prefabricated homes or factory-built home except when installing a prefabricated unit to real property  under contract with a government entity.</a:t>
            </a:r>
            <a:r>
              <a:rPr lang="en-US" sz="400" dirty="0" smtClean="0">
                <a:solidFill>
                  <a:srgbClr val="3333FF"/>
                </a:solidFill>
              </a:rPr>
              <a:t>		</a:t>
            </a:r>
            <a:r>
              <a:rPr lang="en-US" sz="400" dirty="0" smtClean="0"/>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304800" y="152400"/>
            <a:ext cx="8153400" cy="1066800"/>
          </a:xfrm>
          <a:solidFill>
            <a:srgbClr val="99CCFF"/>
          </a:solidFill>
          <a:scene3d>
            <a:camera prst="legacyObliqueBottomLeft"/>
            <a:lightRig rig="legacyFlat3" dir="t"/>
          </a:scene3d>
          <a:sp3d extrusionH="430200" prstMaterial="legacyMatte">
            <a:bevelT w="13500" h="13500" prst="angle"/>
            <a:bevelB w="13500" h="13500" prst="angle"/>
            <a:extrusionClr>
              <a:srgbClr val="99CCFF"/>
            </a:extrusionClr>
          </a:sp3d>
        </p:spPr>
        <p:txBody>
          <a:bodyPr>
            <a:normAutofit fontScale="90000"/>
            <a:flatTx/>
          </a:bodyPr>
          <a:lstStyle/>
          <a:p>
            <a:pPr eaLnBrk="1" fontAlgn="auto" hangingPunct="1">
              <a:spcAft>
                <a:spcPts val="0"/>
              </a:spcAft>
              <a:defRPr/>
            </a:pPr>
            <a:r>
              <a:rPr lang="en-US" sz="4000" b="1" dirty="0" smtClean="0">
                <a:solidFill>
                  <a:schemeClr val="bg1"/>
                </a:solidFill>
                <a:latin typeface="+mn-lt"/>
              </a:rPr>
              <a:t>CONSTRUCTION CONTRACTORS</a:t>
            </a:r>
            <a:r>
              <a:rPr lang="en-US" b="1" dirty="0" smtClean="0">
                <a:solidFill>
                  <a:schemeClr val="bg1"/>
                </a:solidFill>
                <a:latin typeface="+mn-lt"/>
              </a:rPr>
              <a:t/>
            </a:r>
            <a:br>
              <a:rPr lang="en-US" b="1" dirty="0" smtClean="0">
                <a:solidFill>
                  <a:schemeClr val="bg1"/>
                </a:solidFill>
                <a:latin typeface="+mn-lt"/>
              </a:rPr>
            </a:br>
            <a:r>
              <a:rPr lang="en-US" sz="3600" b="1" dirty="0" smtClean="0">
                <a:solidFill>
                  <a:schemeClr val="bg1"/>
                </a:solidFill>
                <a:latin typeface="+mn-lt"/>
              </a:rPr>
              <a:t>Application of Tax</a:t>
            </a:r>
          </a:p>
        </p:txBody>
      </p:sp>
      <p:sp>
        <p:nvSpPr>
          <p:cNvPr id="211970" name="Rectangle 2"/>
          <p:cNvSpPr>
            <a:spLocks noGrp="1" noChangeArrowheads="1"/>
          </p:cNvSpPr>
          <p:nvPr>
            <p:ph type="body" sz="half" idx="1"/>
          </p:nvPr>
        </p:nvSpPr>
        <p:spPr>
          <a:xfrm>
            <a:off x="457200" y="1676400"/>
            <a:ext cx="7620000" cy="4648200"/>
          </a:xfrm>
        </p:spPr>
        <p:txBody>
          <a:bodyPr rtlCol="0">
            <a:normAutofit/>
          </a:bodyPr>
          <a:lstStyle/>
          <a:p>
            <a:pPr marL="114300" lvl="4" indent="0" eaLnBrk="1" fontAlgn="auto" hangingPunct="1">
              <a:lnSpc>
                <a:spcPct val="80000"/>
              </a:lnSpc>
              <a:spcAft>
                <a:spcPts val="0"/>
              </a:spcAft>
              <a:buClr>
                <a:schemeClr val="accent1"/>
              </a:buClr>
              <a:buFont typeface="Arial" charset="0"/>
              <a:buNone/>
              <a:defRPr/>
            </a:pPr>
            <a:r>
              <a:rPr lang="en-US" sz="2200" b="1" dirty="0">
                <a:solidFill>
                  <a:schemeClr val="accent2"/>
                </a:solidFill>
                <a:effectLst>
                  <a:outerShdw blurRad="38100" dist="38100" dir="2700000" algn="tl">
                    <a:srgbClr val="000000"/>
                  </a:outerShdw>
                </a:effectLst>
              </a:rPr>
              <a:t>NAC 372.200 Tangible Personal Property purchased for performance of contract</a:t>
            </a:r>
            <a:r>
              <a:rPr lang="en-US" sz="2200" b="1" dirty="0" smtClean="0">
                <a:solidFill>
                  <a:schemeClr val="accent2"/>
                </a:solidFill>
                <a:effectLst>
                  <a:outerShdw blurRad="38100" dist="38100" dir="2700000" algn="tl">
                    <a:srgbClr val="000000"/>
                  </a:outerShdw>
                </a:effectLst>
              </a:rPr>
              <a:t>:</a:t>
            </a:r>
          </a:p>
          <a:p>
            <a:pPr marL="114300" lvl="4" indent="0" eaLnBrk="1" fontAlgn="auto" hangingPunct="1">
              <a:lnSpc>
                <a:spcPct val="80000"/>
              </a:lnSpc>
              <a:spcAft>
                <a:spcPts val="0"/>
              </a:spcAft>
              <a:buClr>
                <a:schemeClr val="accent1"/>
              </a:buClr>
              <a:buFont typeface="Arial" charset="0"/>
              <a:buNone/>
              <a:defRPr/>
            </a:pPr>
            <a:endParaRPr lang="en-US" sz="2200" b="1" dirty="0">
              <a:solidFill>
                <a:schemeClr val="accent2"/>
              </a:solidFill>
              <a:effectLst>
                <a:outerShdw blurRad="38100" dist="38100" dir="2700000" algn="tl">
                  <a:srgbClr val="000000"/>
                </a:outerShdw>
              </a:effectLst>
            </a:endParaRPr>
          </a:p>
          <a:p>
            <a:pPr marL="457200" lvl="4" indent="-342900" eaLnBrk="1" fontAlgn="auto" hangingPunct="1">
              <a:lnSpc>
                <a:spcPct val="80000"/>
              </a:lnSpc>
              <a:spcAft>
                <a:spcPts val="0"/>
              </a:spcAft>
              <a:buClr>
                <a:schemeClr val="accent1"/>
              </a:buClr>
              <a:buFont typeface="Wingdings" pitchFamily="2" charset="2"/>
              <a:buChar char="Ø"/>
              <a:defRPr/>
            </a:pPr>
            <a:r>
              <a:rPr lang="en-US" sz="2200" b="1" dirty="0">
                <a:solidFill>
                  <a:schemeClr val="accent2"/>
                </a:solidFill>
                <a:effectLst>
                  <a:outerShdw blurRad="38100" dist="38100" dir="2700000" algn="tl">
                    <a:srgbClr val="000000"/>
                  </a:outerShdw>
                </a:effectLst>
              </a:rPr>
              <a:t> A construction contractor is considered a consumer of all tangible personal property purchased for use in improving real </a:t>
            </a:r>
            <a:r>
              <a:rPr lang="en-US" sz="2200" b="1" dirty="0" smtClean="0">
                <a:solidFill>
                  <a:schemeClr val="accent2"/>
                </a:solidFill>
                <a:effectLst>
                  <a:outerShdw blurRad="38100" dist="38100" dir="2700000" algn="tl">
                    <a:srgbClr val="000000"/>
                  </a:outerShdw>
                </a:effectLst>
              </a:rPr>
              <a:t>property</a:t>
            </a:r>
            <a:endParaRPr lang="en-US" sz="2200" b="1" dirty="0">
              <a:solidFill>
                <a:schemeClr val="accent2"/>
              </a:solidFill>
              <a:effectLst>
                <a:outerShdw blurRad="38100" dist="38100" dir="2700000" algn="tl">
                  <a:srgbClr val="000000"/>
                </a:outerShdw>
              </a:effectLst>
            </a:endParaRPr>
          </a:p>
          <a:p>
            <a:pPr marL="457200" lvl="4" indent="-342900" eaLnBrk="1" fontAlgn="auto" hangingPunct="1">
              <a:lnSpc>
                <a:spcPct val="80000"/>
              </a:lnSpc>
              <a:spcAft>
                <a:spcPts val="0"/>
              </a:spcAft>
              <a:buClr>
                <a:schemeClr val="accent1"/>
              </a:buClr>
              <a:buFont typeface="Wingdings" pitchFamily="2" charset="2"/>
              <a:buChar char="Ø"/>
              <a:defRPr/>
            </a:pPr>
            <a:endParaRPr lang="en-US" sz="2200" b="1" dirty="0">
              <a:solidFill>
                <a:schemeClr val="accent2"/>
              </a:solidFill>
              <a:effectLst>
                <a:outerShdw blurRad="38100" dist="38100" dir="2700000" algn="tl">
                  <a:srgbClr val="000000"/>
                </a:outerShdw>
              </a:effectLst>
            </a:endParaRPr>
          </a:p>
          <a:p>
            <a:pPr marL="457200" lvl="4" indent="-342900" eaLnBrk="1" fontAlgn="auto" hangingPunct="1">
              <a:lnSpc>
                <a:spcPct val="80000"/>
              </a:lnSpc>
              <a:spcAft>
                <a:spcPts val="0"/>
              </a:spcAft>
              <a:buClr>
                <a:schemeClr val="accent1"/>
              </a:buClr>
              <a:buFont typeface="Wingdings" pitchFamily="2" charset="2"/>
              <a:buChar char="Ø"/>
              <a:defRPr/>
            </a:pPr>
            <a:r>
              <a:rPr lang="en-US" sz="2200" b="1" dirty="0">
                <a:solidFill>
                  <a:schemeClr val="accent2"/>
                </a:solidFill>
                <a:effectLst>
                  <a:outerShdw blurRad="38100" dist="38100" dir="2700000" algn="tl">
                    <a:srgbClr val="000000"/>
                  </a:outerShdw>
                </a:effectLst>
              </a:rPr>
              <a:t> A construction contractor is required to pay the tax on all material purchases that will be used in the construction </a:t>
            </a:r>
            <a:r>
              <a:rPr lang="en-US" sz="2200" b="1" dirty="0" smtClean="0">
                <a:solidFill>
                  <a:schemeClr val="accent2"/>
                </a:solidFill>
                <a:effectLst>
                  <a:outerShdw blurRad="38100" dist="38100" dir="2700000" algn="tl">
                    <a:srgbClr val="000000"/>
                  </a:outerShdw>
                </a:effectLst>
              </a:rPr>
              <a:t>job</a:t>
            </a:r>
            <a:endParaRPr lang="en-US" sz="2200" b="1" dirty="0">
              <a:solidFill>
                <a:schemeClr val="accent2"/>
              </a:solidFill>
              <a:effectLst>
                <a:outerShdw blurRad="38100" dist="38100" dir="2700000" algn="tl">
                  <a:srgbClr val="000000"/>
                </a:outerShdw>
              </a:effectLst>
            </a:endParaRPr>
          </a:p>
          <a:p>
            <a:pPr marL="114300" lvl="4" indent="0" eaLnBrk="1" fontAlgn="auto" hangingPunct="1">
              <a:lnSpc>
                <a:spcPct val="80000"/>
              </a:lnSpc>
              <a:spcAft>
                <a:spcPts val="0"/>
              </a:spcAft>
              <a:buClr>
                <a:schemeClr val="accent1"/>
              </a:buClr>
              <a:buFont typeface="Arial" charset="0"/>
              <a:buNone/>
              <a:defRPr/>
            </a:pPr>
            <a:endParaRPr lang="en-US" sz="2200" b="1" dirty="0">
              <a:solidFill>
                <a:schemeClr val="accent2"/>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6"/>
          <p:cNvSpPr>
            <a:spLocks noGrp="1" noChangeArrowheads="1"/>
          </p:cNvSpPr>
          <p:nvPr>
            <p:ph type="title"/>
          </p:nvPr>
        </p:nvSpPr>
        <p:spPr>
          <a:xfrm>
            <a:off x="304800" y="152400"/>
            <a:ext cx="8153400" cy="1066800"/>
          </a:xfrm>
          <a:solidFill>
            <a:srgbClr val="99CCFF"/>
          </a:solidFill>
          <a:scene3d>
            <a:camera prst="legacyObliqueBottomLeft"/>
            <a:lightRig rig="legacyFlat3" dir="t"/>
          </a:scene3d>
          <a:sp3d extrusionH="430200" prstMaterial="legacyMatte">
            <a:bevelT w="13500" h="13500" prst="angle"/>
            <a:bevelB w="13500" h="13500" prst="angle"/>
            <a:extrusionClr>
              <a:srgbClr val="99CCFF"/>
            </a:extrusionClr>
          </a:sp3d>
        </p:spPr>
        <p:txBody>
          <a:bodyPr>
            <a:normAutofit fontScale="90000"/>
            <a:flatTx/>
          </a:bodyPr>
          <a:lstStyle/>
          <a:p>
            <a:pPr eaLnBrk="1" fontAlgn="auto" hangingPunct="1">
              <a:spcAft>
                <a:spcPts val="0"/>
              </a:spcAft>
              <a:defRPr/>
            </a:pPr>
            <a:r>
              <a:rPr lang="en-US" sz="4000" b="1" dirty="0" smtClean="0">
                <a:solidFill>
                  <a:schemeClr val="bg1"/>
                </a:solidFill>
                <a:latin typeface="+mn-lt"/>
              </a:rPr>
              <a:t>CONSTRUCTION CONTRACTORS</a:t>
            </a:r>
            <a:r>
              <a:rPr lang="en-US" b="1" dirty="0" smtClean="0">
                <a:solidFill>
                  <a:schemeClr val="bg1"/>
                </a:solidFill>
                <a:latin typeface="+mn-lt"/>
              </a:rPr>
              <a:t/>
            </a:r>
            <a:br>
              <a:rPr lang="en-US" b="1" dirty="0" smtClean="0">
                <a:solidFill>
                  <a:schemeClr val="bg1"/>
                </a:solidFill>
                <a:latin typeface="+mn-lt"/>
              </a:rPr>
            </a:br>
            <a:r>
              <a:rPr lang="en-US" sz="3600" b="1" dirty="0" smtClean="0">
                <a:solidFill>
                  <a:schemeClr val="bg1"/>
                </a:solidFill>
                <a:latin typeface="+mn-lt"/>
              </a:rPr>
              <a:t>Public Works Contracts</a:t>
            </a:r>
          </a:p>
        </p:txBody>
      </p:sp>
      <p:sp>
        <p:nvSpPr>
          <p:cNvPr id="7171" name="Rectangle 2"/>
          <p:cNvSpPr>
            <a:spLocks noGrp="1" noChangeArrowheads="1"/>
          </p:cNvSpPr>
          <p:nvPr>
            <p:ph type="body" sz="half" idx="1"/>
          </p:nvPr>
        </p:nvSpPr>
        <p:spPr>
          <a:xfrm>
            <a:off x="457200" y="1600200"/>
            <a:ext cx="7772400" cy="4525963"/>
          </a:xfrm>
        </p:spPr>
        <p:txBody>
          <a:bodyPr/>
          <a:lstStyle/>
          <a:p>
            <a:pPr marL="114300" lvl="4" indent="0" eaLnBrk="1" fontAlgn="auto" hangingPunct="1">
              <a:lnSpc>
                <a:spcPct val="80000"/>
              </a:lnSpc>
              <a:spcAft>
                <a:spcPts val="0"/>
              </a:spcAft>
              <a:buClr>
                <a:schemeClr val="accent1"/>
              </a:buClr>
              <a:buFont typeface="Arial" charset="0"/>
              <a:buNone/>
              <a:defRPr/>
            </a:pPr>
            <a:r>
              <a:rPr lang="en-US" sz="2200" b="1" dirty="0" smtClean="0">
                <a:solidFill>
                  <a:schemeClr val="accent2"/>
                </a:solidFill>
                <a:effectLst>
                  <a:outerShdw blurRad="38100" dist="38100" dir="2700000" algn="tl">
                    <a:srgbClr val="000000"/>
                  </a:outerShdw>
                </a:effectLst>
              </a:rPr>
              <a:t>NRS 338.1423 </a:t>
            </a:r>
          </a:p>
          <a:p>
            <a:pPr marL="114300" lvl="4" indent="0" eaLnBrk="1" fontAlgn="auto" hangingPunct="1">
              <a:lnSpc>
                <a:spcPct val="80000"/>
              </a:lnSpc>
              <a:spcAft>
                <a:spcPts val="0"/>
              </a:spcAft>
              <a:buClr>
                <a:schemeClr val="accent1"/>
              </a:buClr>
              <a:buFont typeface="Arial" charset="0"/>
              <a:buNone/>
              <a:defRPr/>
            </a:pPr>
            <a:endParaRPr lang="en-US" sz="2200" b="1" dirty="0">
              <a:solidFill>
                <a:schemeClr val="accent2"/>
              </a:solidFill>
              <a:effectLst>
                <a:outerShdw blurRad="38100" dist="38100" dir="2700000" algn="tl">
                  <a:srgbClr val="000000"/>
                </a:outerShdw>
              </a:effectLst>
            </a:endParaRPr>
          </a:p>
          <a:p>
            <a:pPr marL="457200" lvl="4" indent="-342900" eaLnBrk="1" fontAlgn="auto" hangingPunct="1">
              <a:lnSpc>
                <a:spcPct val="80000"/>
              </a:lnSpc>
              <a:spcAft>
                <a:spcPts val="0"/>
              </a:spcAft>
              <a:buClr>
                <a:schemeClr val="accent1"/>
              </a:buClr>
              <a:buFont typeface="Wingdings" pitchFamily="2" charset="2"/>
              <a:buChar char="Ø"/>
              <a:defRPr/>
            </a:pPr>
            <a:r>
              <a:rPr lang="en-US" sz="2200" b="1" dirty="0" smtClean="0">
                <a:solidFill>
                  <a:schemeClr val="accent2"/>
                </a:solidFill>
                <a:effectLst>
                  <a:outerShdw blurRad="38100" dist="38100" dir="2700000" algn="tl">
                    <a:srgbClr val="000000"/>
                  </a:outerShdw>
                </a:effectLst>
              </a:rPr>
              <a:t>	A </a:t>
            </a:r>
            <a:r>
              <a:rPr lang="en-US" sz="2200" b="1" dirty="0">
                <a:solidFill>
                  <a:schemeClr val="accent2"/>
                </a:solidFill>
                <a:effectLst>
                  <a:outerShdw blurRad="38100" dist="38100" dir="2700000" algn="tl">
                    <a:srgbClr val="000000"/>
                  </a:outerShdw>
                </a:effectLst>
              </a:rPr>
              <a:t>contractor may not enter into a contract for a public work claiming to be a constituent part of the governmental entity which sponsors or finances the public </a:t>
            </a:r>
            <a:r>
              <a:rPr lang="en-US" sz="2200" b="1" dirty="0" smtClean="0">
                <a:solidFill>
                  <a:schemeClr val="accent2"/>
                </a:solidFill>
                <a:effectLst>
                  <a:outerShdw blurRad="38100" dist="38100" dir="2700000" algn="tl">
                    <a:srgbClr val="000000"/>
                  </a:outerShdw>
                </a:effectLst>
              </a:rPr>
              <a:t>work</a:t>
            </a:r>
          </a:p>
          <a:p>
            <a:pPr marL="457200" lvl="4" indent="-342900" eaLnBrk="1" fontAlgn="auto" hangingPunct="1">
              <a:lnSpc>
                <a:spcPct val="80000"/>
              </a:lnSpc>
              <a:spcAft>
                <a:spcPts val="0"/>
              </a:spcAft>
              <a:buClr>
                <a:schemeClr val="accent1"/>
              </a:buClr>
              <a:buFont typeface="Wingdings" pitchFamily="2" charset="2"/>
              <a:buChar char="Ø"/>
              <a:defRPr/>
            </a:pPr>
            <a:r>
              <a:rPr lang="en-US" sz="2200" b="1" dirty="0">
                <a:solidFill>
                  <a:schemeClr val="accent2"/>
                </a:solidFill>
                <a:effectLst>
                  <a:outerShdw blurRad="38100" dist="38100" dir="2700000" algn="tl">
                    <a:srgbClr val="000000"/>
                  </a:outerShdw>
                </a:effectLst>
              </a:rPr>
              <a:t>	</a:t>
            </a:r>
            <a:r>
              <a:rPr lang="en-US" sz="2200" b="1" dirty="0" smtClean="0">
                <a:solidFill>
                  <a:schemeClr val="accent2"/>
                </a:solidFill>
                <a:effectLst>
                  <a:outerShdw blurRad="38100" dist="38100" dir="2700000" algn="tl">
                    <a:srgbClr val="000000"/>
                  </a:outerShdw>
                </a:effectLst>
              </a:rPr>
              <a:t>A </a:t>
            </a:r>
            <a:r>
              <a:rPr lang="en-US" sz="2200" b="1" dirty="0">
                <a:solidFill>
                  <a:schemeClr val="accent2"/>
                </a:solidFill>
                <a:effectLst>
                  <a:outerShdw blurRad="38100" dist="38100" dir="2700000" algn="tl">
                    <a:srgbClr val="000000"/>
                  </a:outerShdw>
                </a:effectLst>
              </a:rPr>
              <a:t>contract for a public work may be entered into provided that the contract requires the payment of any state/local taxes that would normally be due had the contract not been with a tax-exempt </a:t>
            </a:r>
            <a:r>
              <a:rPr lang="en-US" sz="2200" b="1" dirty="0" smtClean="0">
                <a:solidFill>
                  <a:schemeClr val="accent2"/>
                </a:solidFill>
                <a:effectLst>
                  <a:outerShdw blurRad="38100" dist="38100" dir="2700000" algn="tl">
                    <a:srgbClr val="000000"/>
                  </a:outerShdw>
                </a:effectLst>
              </a:rPr>
              <a:t>entity</a:t>
            </a:r>
          </a:p>
          <a:p>
            <a:pPr marL="342900" lvl="4" indent="-342900" fontAlgn="auto">
              <a:lnSpc>
                <a:spcPct val="80000"/>
              </a:lnSpc>
              <a:spcAft>
                <a:spcPts val="0"/>
              </a:spcAft>
              <a:buClr>
                <a:schemeClr val="accent1"/>
              </a:buClr>
              <a:buFont typeface="Wingdings" pitchFamily="2" charset="2"/>
              <a:buChar char="Ø"/>
              <a:defRPr/>
            </a:pPr>
            <a:r>
              <a:rPr lang="en-US" sz="2200" b="1" dirty="0" smtClean="0">
                <a:solidFill>
                  <a:schemeClr val="accent2"/>
                </a:solidFill>
                <a:effectLst>
                  <a:outerShdw blurRad="38100" dist="38100" dir="2700000" algn="tl">
                    <a:srgbClr val="000000"/>
                  </a:outerShdw>
                </a:effectLst>
              </a:rPr>
              <a:t>	If </a:t>
            </a:r>
            <a:r>
              <a:rPr lang="en-US" sz="2200" b="1" dirty="0">
                <a:solidFill>
                  <a:schemeClr val="accent2"/>
                </a:solidFill>
                <a:effectLst>
                  <a:outerShdw blurRad="38100" dist="38100" dir="2700000" algn="tl">
                    <a:srgbClr val="000000"/>
                  </a:outerShdw>
                </a:effectLst>
              </a:rPr>
              <a:t>the public body is going to perform the public work itself, it is not required to pay any local or state taxes for the purchase and use of construction materials or </a:t>
            </a:r>
            <a:r>
              <a:rPr lang="en-US" sz="2200" b="1" dirty="0" smtClean="0">
                <a:solidFill>
                  <a:schemeClr val="accent2"/>
                </a:solidFill>
                <a:effectLst>
                  <a:outerShdw blurRad="38100" dist="38100" dir="2700000" algn="tl">
                    <a:srgbClr val="000000"/>
                  </a:outerShdw>
                </a:effectLst>
              </a:rPr>
              <a:t>goods</a:t>
            </a:r>
            <a:endParaRPr lang="en-US" sz="2200" b="1" dirty="0">
              <a:solidFill>
                <a:schemeClr val="accent2"/>
              </a:solidFill>
              <a:effectLst>
                <a:outerShdw blurRad="38100" dist="38100" dir="2700000" algn="tl">
                  <a:srgbClr val="000000"/>
                </a:outerShdw>
              </a:effectLst>
            </a:endParaRPr>
          </a:p>
          <a:p>
            <a:pPr marL="114300" lvl="4" indent="0" eaLnBrk="1" fontAlgn="auto" hangingPunct="1">
              <a:lnSpc>
                <a:spcPct val="80000"/>
              </a:lnSpc>
              <a:spcAft>
                <a:spcPts val="0"/>
              </a:spcAft>
              <a:buClr>
                <a:schemeClr val="accent1"/>
              </a:buClr>
              <a:buFont typeface="Arial" charset="0"/>
              <a:buNone/>
              <a:defRPr/>
            </a:pPr>
            <a:endParaRPr lang="en-US" sz="2200" b="1" dirty="0">
              <a:solidFill>
                <a:schemeClr val="accent2"/>
              </a:solidFill>
              <a:effectLst>
                <a:outerShdw blurRad="38100" dist="38100" dir="2700000" algn="tl">
                  <a:srgbClr val="000000"/>
                </a:outerShdw>
              </a:effectLst>
            </a:endParaRPr>
          </a:p>
        </p:txBody>
      </p:sp>
      <p:sp>
        <p:nvSpPr>
          <p:cNvPr id="6148" name="TextBox 3"/>
          <p:cNvSpPr txBox="1">
            <a:spLocks noChangeArrowheads="1"/>
          </p:cNvSpPr>
          <p:nvPr/>
        </p:nvSpPr>
        <p:spPr bwMode="auto">
          <a:xfrm>
            <a:off x="4948238" y="5727700"/>
            <a:ext cx="3205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Font typeface="Arial"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charset="0"/>
              <a:buChar char="•"/>
              <a:defRPr>
                <a:solidFill>
                  <a:schemeClr val="tx1"/>
                </a:solidFill>
                <a:latin typeface="Calibri" pitchFamily="34" charset="0"/>
              </a:defRPr>
            </a:lvl3pPr>
            <a:lvl4pPr marL="1600200" indent="-228600" eaLnBrk="0" hangingPunct="0">
              <a:spcBef>
                <a:spcPct val="20000"/>
              </a:spcBef>
              <a:buClr>
                <a:srgbClr val="95A39D"/>
              </a:buClr>
              <a:buFont typeface="Arial"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spcBef>
                <a:spcPct val="0"/>
              </a:spcBef>
              <a:buClrTx/>
              <a:buFontTx/>
              <a:buNone/>
            </a:pPr>
            <a:r>
              <a:rPr lang="en-US" altLang="en-US" sz="1800" b="1" i="1">
                <a:latin typeface="Times New Roman" pitchFamily="18" charset="0"/>
                <a:cs typeface="Times New Roman" pitchFamily="18" charset="0"/>
              </a:rPr>
              <a:t>Technical Bulletin 16-0002</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title"/>
          </p:nvPr>
        </p:nvSpPr>
        <p:spPr>
          <a:xfrm>
            <a:off x="228600" y="152400"/>
            <a:ext cx="2667000" cy="6553200"/>
          </a:xfrm>
          <a:solidFill>
            <a:srgbClr val="99CCFF"/>
          </a:solidFill>
          <a:scene3d>
            <a:camera prst="legacyObliqueBottomLeft"/>
            <a:lightRig rig="legacyFlat3" dir="t"/>
          </a:scene3d>
          <a:sp3d extrusionH="430200" prstMaterial="legacyMatte">
            <a:bevelT w="13500" h="13500" prst="angle"/>
            <a:bevelB w="13500" h="13500" prst="angle"/>
            <a:extrusionClr>
              <a:srgbClr val="99CCFF"/>
            </a:extrusionClr>
          </a:sp3d>
        </p:spPr>
        <p:txBody>
          <a:bodyPr>
            <a:flatTx/>
          </a:bodyPr>
          <a:lstStyle/>
          <a:p>
            <a:pPr eaLnBrk="1" fontAlgn="auto" hangingPunct="1">
              <a:spcAft>
                <a:spcPts val="0"/>
              </a:spcAft>
              <a:defRPr/>
            </a:pPr>
            <a:r>
              <a:rPr lang="en-US" sz="2800" b="1" dirty="0" smtClean="0">
                <a:solidFill>
                  <a:schemeClr val="bg1"/>
                </a:solidFill>
                <a:latin typeface="+mn-lt"/>
              </a:rPr>
              <a:t>CONSTRUCTION CONTRACTORS</a:t>
            </a:r>
            <a:r>
              <a:rPr lang="en-US" sz="3200" b="1" dirty="0" smtClean="0">
                <a:solidFill>
                  <a:schemeClr val="bg1"/>
                </a:solidFill>
                <a:latin typeface="+mn-lt"/>
              </a:rPr>
              <a:t/>
            </a:r>
            <a:br>
              <a:rPr lang="en-US" sz="3200" b="1" dirty="0" smtClean="0">
                <a:solidFill>
                  <a:schemeClr val="bg1"/>
                </a:solidFill>
                <a:latin typeface="+mn-lt"/>
              </a:rPr>
            </a:br>
            <a:r>
              <a:rPr lang="en-US" sz="3200" b="1" dirty="0" smtClean="0">
                <a:solidFill>
                  <a:schemeClr val="bg1"/>
                </a:solidFill>
                <a:latin typeface="+mn-lt"/>
              </a:rPr>
              <a:t>Consumer Use Tax Return</a:t>
            </a:r>
          </a:p>
        </p:txBody>
      </p:sp>
      <p:pic>
        <p:nvPicPr>
          <p:cNvPr id="71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76200"/>
            <a:ext cx="5181600" cy="669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title"/>
          </p:nvPr>
        </p:nvSpPr>
        <p:spPr>
          <a:xfrm>
            <a:off x="304800" y="152400"/>
            <a:ext cx="8153400" cy="1066800"/>
          </a:xfrm>
          <a:solidFill>
            <a:srgbClr val="99CCFF"/>
          </a:solidFill>
          <a:scene3d>
            <a:camera prst="legacyObliqueBottomLeft"/>
            <a:lightRig rig="legacyFlat3" dir="t"/>
          </a:scene3d>
          <a:sp3d extrusionH="430200" prstMaterial="legacyMatte">
            <a:bevelT w="13500" h="13500" prst="angle"/>
            <a:bevelB w="13500" h="13500" prst="angle"/>
            <a:extrusionClr>
              <a:srgbClr val="99CCFF"/>
            </a:extrusionClr>
          </a:sp3d>
        </p:spPr>
        <p:txBody>
          <a:bodyPr>
            <a:normAutofit fontScale="90000"/>
            <a:flatTx/>
          </a:bodyPr>
          <a:lstStyle/>
          <a:p>
            <a:pPr eaLnBrk="1" fontAlgn="auto" hangingPunct="1">
              <a:spcAft>
                <a:spcPts val="0"/>
              </a:spcAft>
              <a:defRPr/>
            </a:pPr>
            <a:r>
              <a:rPr lang="en-US" sz="4000" b="1" dirty="0" smtClean="0">
                <a:solidFill>
                  <a:schemeClr val="bg1"/>
                </a:solidFill>
                <a:latin typeface="+mn-lt"/>
              </a:rPr>
              <a:t>CONSTRUCTION CONTRACTORS</a:t>
            </a:r>
            <a:r>
              <a:rPr lang="en-US" b="1" dirty="0" smtClean="0">
                <a:solidFill>
                  <a:schemeClr val="bg1"/>
                </a:solidFill>
                <a:latin typeface="+mn-lt"/>
              </a:rPr>
              <a:t/>
            </a:r>
            <a:br>
              <a:rPr lang="en-US" b="1" dirty="0" smtClean="0">
                <a:solidFill>
                  <a:schemeClr val="bg1"/>
                </a:solidFill>
                <a:latin typeface="+mn-lt"/>
              </a:rPr>
            </a:br>
            <a:r>
              <a:rPr lang="en-US" sz="3600" b="1" dirty="0" smtClean="0">
                <a:solidFill>
                  <a:schemeClr val="bg1"/>
                </a:solidFill>
                <a:latin typeface="+mn-lt"/>
              </a:rPr>
              <a:t>Change in Sales Tax Rate</a:t>
            </a:r>
          </a:p>
        </p:txBody>
      </p:sp>
      <p:sp>
        <p:nvSpPr>
          <p:cNvPr id="215042" name="Rectangle 2"/>
          <p:cNvSpPr>
            <a:spLocks noGrp="1" noChangeArrowheads="1"/>
          </p:cNvSpPr>
          <p:nvPr>
            <p:ph idx="1"/>
          </p:nvPr>
        </p:nvSpPr>
        <p:spPr>
          <a:xfrm>
            <a:off x="457200" y="1676400"/>
            <a:ext cx="7848600" cy="4525963"/>
          </a:xfrm>
        </p:spPr>
        <p:txBody>
          <a:bodyPr rtlCol="0">
            <a:normAutofit/>
          </a:bodyPr>
          <a:lstStyle/>
          <a:p>
            <a:pPr marL="114300" indent="0" eaLnBrk="1" fontAlgn="auto" hangingPunct="1">
              <a:lnSpc>
                <a:spcPct val="80000"/>
              </a:lnSpc>
              <a:spcAft>
                <a:spcPts val="0"/>
              </a:spcAft>
              <a:buFont typeface="Arial" charset="0"/>
              <a:buNone/>
              <a:defRPr/>
            </a:pPr>
            <a:r>
              <a:rPr lang="en-US" sz="2400" b="1" dirty="0" smtClean="0">
                <a:solidFill>
                  <a:schemeClr val="accent2"/>
                </a:solidFill>
                <a:effectLst>
                  <a:outerShdw blurRad="38100" dist="38100" dir="2700000" algn="tl">
                    <a:srgbClr val="000000"/>
                  </a:outerShdw>
                </a:effectLst>
              </a:rPr>
              <a:t>NRS 377B.110(6) Construction contractors bid future jobs which include the current sales tax rate.</a:t>
            </a:r>
          </a:p>
          <a:p>
            <a:pPr marL="114300" indent="0" eaLnBrk="1" fontAlgn="auto" hangingPunct="1">
              <a:lnSpc>
                <a:spcPct val="80000"/>
              </a:lnSpc>
              <a:spcAft>
                <a:spcPts val="0"/>
              </a:spcAft>
              <a:buFont typeface="Arial" charset="0"/>
              <a:buNone/>
              <a:defRPr/>
            </a:pPr>
            <a:endParaRPr lang="en-US" sz="2400" b="1" dirty="0" smtClean="0">
              <a:solidFill>
                <a:schemeClr val="accent2"/>
              </a:solidFill>
              <a:effectLst>
                <a:outerShdw blurRad="38100" dist="38100" dir="2700000" algn="tl">
                  <a:srgbClr val="000000"/>
                </a:outerShdw>
              </a:effectLst>
            </a:endParaRPr>
          </a:p>
          <a:p>
            <a:pPr eaLnBrk="1" fontAlgn="auto" hangingPunct="1">
              <a:lnSpc>
                <a:spcPct val="80000"/>
              </a:lnSpc>
              <a:spcAft>
                <a:spcPts val="0"/>
              </a:spcAft>
              <a:buFont typeface="Wingdings" pitchFamily="2" charset="2"/>
              <a:buChar char="Ø"/>
              <a:defRPr/>
            </a:pPr>
            <a:r>
              <a:rPr lang="en-US" sz="2400" b="1" dirty="0" smtClean="0">
                <a:solidFill>
                  <a:schemeClr val="accent2"/>
                </a:solidFill>
                <a:effectLst>
                  <a:outerShdw blurRad="38100" dist="38100" dir="2700000" algn="tl">
                    <a:srgbClr val="000000"/>
                  </a:outerShdw>
                </a:effectLst>
              </a:rPr>
              <a:t>When the sales tax rate changes….</a:t>
            </a:r>
          </a:p>
          <a:p>
            <a:pPr eaLnBrk="1" fontAlgn="auto" hangingPunct="1">
              <a:lnSpc>
                <a:spcPct val="80000"/>
              </a:lnSpc>
              <a:spcAft>
                <a:spcPts val="0"/>
              </a:spcAft>
              <a:buFontTx/>
              <a:buNone/>
              <a:defRPr/>
            </a:pPr>
            <a:r>
              <a:rPr lang="en-US" sz="2800" dirty="0" smtClean="0">
                <a:solidFill>
                  <a:schemeClr val="bg1"/>
                </a:solidFill>
              </a:rPr>
              <a:t>		</a:t>
            </a:r>
            <a:r>
              <a:rPr lang="en-US" sz="2400" b="1" dirty="0">
                <a:solidFill>
                  <a:schemeClr val="accent2"/>
                </a:solidFill>
                <a:effectLst>
                  <a:outerShdw blurRad="38100" dist="38100" dir="2700000" algn="tl">
                    <a:srgbClr val="000000"/>
                  </a:outerShdw>
                </a:effectLst>
              </a:rPr>
              <a:t>the construction contractor can apply for an exemption from the increased tax rate. </a:t>
            </a:r>
            <a:r>
              <a:rPr lang="en-US" sz="2400" b="1" dirty="0" smtClean="0">
                <a:solidFill>
                  <a:schemeClr val="accent2"/>
                </a:solidFill>
                <a:effectLst>
                  <a:outerShdw blurRad="38100" dist="38100" dir="2700000" algn="tl">
                    <a:srgbClr val="000000"/>
                  </a:outerShdw>
                </a:effectLst>
              </a:rPr>
              <a:t>Contractors </a:t>
            </a:r>
            <a:r>
              <a:rPr lang="en-US" sz="2400" b="1" dirty="0">
                <a:solidFill>
                  <a:schemeClr val="accent2"/>
                </a:solidFill>
                <a:effectLst>
                  <a:outerShdw blurRad="38100" dist="38100" dir="2700000" algn="tl">
                    <a:srgbClr val="000000"/>
                  </a:outerShdw>
                </a:effectLst>
              </a:rPr>
              <a:t>must complete a Contract Summary Form and submit to the Department. </a:t>
            </a:r>
            <a:r>
              <a:rPr lang="en-US" sz="2400" b="1" dirty="0" smtClean="0">
                <a:solidFill>
                  <a:schemeClr val="accent2"/>
                </a:solidFill>
                <a:effectLst>
                  <a:outerShdw blurRad="38100" dist="38100" dir="2700000" algn="tl">
                    <a:srgbClr val="000000"/>
                  </a:outerShdw>
                </a:effectLst>
              </a:rPr>
              <a:t>Once </a:t>
            </a:r>
            <a:r>
              <a:rPr lang="en-US" sz="2400" b="1" dirty="0">
                <a:solidFill>
                  <a:schemeClr val="accent2"/>
                </a:solidFill>
                <a:effectLst>
                  <a:outerShdw blurRad="38100" dist="38100" dir="2700000" algn="tl">
                    <a:srgbClr val="000000"/>
                  </a:outerShdw>
                </a:effectLst>
              </a:rPr>
              <a:t>approved, the contractor will be required to self-report the use tax at the former tax rate.  Complete instructions and the form are available on the Department of Taxation’s website under “Common Forms”.</a:t>
            </a:r>
          </a:p>
          <a:p>
            <a:pPr eaLnBrk="1" fontAlgn="auto" hangingPunct="1">
              <a:lnSpc>
                <a:spcPct val="80000"/>
              </a:lnSpc>
              <a:spcAft>
                <a:spcPts val="0"/>
              </a:spcAft>
              <a:buFontTx/>
              <a:buNone/>
              <a:defRPr/>
            </a:pPr>
            <a:endParaRPr lang="en-US" sz="2400" b="1" i="1" dirty="0" smtClean="0">
              <a:solidFill>
                <a:srgbClr val="FF0000"/>
              </a:solidFill>
              <a:effectLst>
                <a:outerShdw blurRad="38100" dist="38100" dir="2700000" algn="tl">
                  <a:srgbClr val="000000"/>
                </a:outerShdw>
              </a:effectLst>
              <a:latin typeface="Times New Roman" pitchFamily="18" charset="0"/>
            </a:endParaRPr>
          </a:p>
          <a:p>
            <a:pPr eaLnBrk="1" fontAlgn="auto" hangingPunct="1">
              <a:lnSpc>
                <a:spcPct val="80000"/>
              </a:lnSpc>
              <a:spcAft>
                <a:spcPts val="0"/>
              </a:spcAft>
              <a:buFontTx/>
              <a:buNone/>
              <a:defRPr/>
            </a:pPr>
            <a:endParaRPr lang="en-US" sz="1400" b="1" dirty="0" smtClean="0">
              <a:solidFill>
                <a:schemeClr val="hlink"/>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half" idx="1"/>
          </p:nvPr>
        </p:nvSpPr>
        <p:spPr>
          <a:xfrm>
            <a:off x="457200" y="1646238"/>
            <a:ext cx="7580313" cy="4525962"/>
          </a:xfrm>
        </p:spPr>
        <p:txBody>
          <a:bodyPr rtlCol="0">
            <a:normAutofit/>
          </a:bodyPr>
          <a:lstStyle/>
          <a:p>
            <a:pPr eaLnBrk="1" fontAlgn="auto" hangingPunct="1">
              <a:lnSpc>
                <a:spcPct val="90000"/>
              </a:lnSpc>
              <a:spcAft>
                <a:spcPts val="0"/>
              </a:spcAft>
              <a:buFont typeface="Arial" pitchFamily="34" charset="0"/>
              <a:buChar char="•"/>
              <a:defRPr/>
            </a:pPr>
            <a:r>
              <a:rPr lang="en-US" sz="2800" b="1" dirty="0" smtClean="0">
                <a:solidFill>
                  <a:schemeClr val="accent2"/>
                </a:solidFill>
                <a:effectLst>
                  <a:outerShdw blurRad="38100" dist="38100" dir="2700000" algn="tl">
                    <a:srgbClr val="000000"/>
                  </a:outerShdw>
                </a:effectLst>
              </a:rPr>
              <a:t>A construction contractor may be registered as a retailer </a:t>
            </a:r>
          </a:p>
          <a:p>
            <a:pPr eaLnBrk="1" fontAlgn="auto" hangingPunct="1">
              <a:lnSpc>
                <a:spcPct val="90000"/>
              </a:lnSpc>
              <a:spcAft>
                <a:spcPts val="0"/>
              </a:spcAft>
              <a:buFont typeface="Arial" pitchFamily="34" charset="0"/>
              <a:buChar char="•"/>
              <a:defRPr/>
            </a:pPr>
            <a:r>
              <a:rPr lang="en-US" sz="2800" b="1" dirty="0" smtClean="0">
                <a:solidFill>
                  <a:schemeClr val="accent2"/>
                </a:solidFill>
                <a:effectLst>
                  <a:outerShdw blurRad="38100" dist="38100" dir="2700000" algn="tl">
                    <a:srgbClr val="000000"/>
                  </a:outerShdw>
                </a:effectLst>
              </a:rPr>
              <a:t>As a </a:t>
            </a:r>
            <a:r>
              <a:rPr lang="en-US" sz="2800" b="1" u="sng" dirty="0" smtClean="0">
                <a:solidFill>
                  <a:schemeClr val="accent2"/>
                </a:solidFill>
                <a:effectLst>
                  <a:outerShdw blurRad="38100" dist="38100" dir="2700000" algn="tl">
                    <a:srgbClr val="000000"/>
                  </a:outerShdw>
                </a:effectLst>
              </a:rPr>
              <a:t>retailer</a:t>
            </a:r>
            <a:r>
              <a:rPr lang="en-US" sz="2800" b="1" dirty="0" smtClean="0">
                <a:solidFill>
                  <a:schemeClr val="accent2"/>
                </a:solidFill>
                <a:effectLst>
                  <a:outerShdw blurRad="38100" dist="38100" dir="2700000" algn="tl">
                    <a:srgbClr val="000000"/>
                  </a:outerShdw>
                </a:effectLst>
              </a:rPr>
              <a:t>, the contractor may use a resale certificate  for purchases, and report the tax when the materials are used in a job or sold at retail.</a:t>
            </a:r>
          </a:p>
          <a:p>
            <a:pPr eaLnBrk="1" fontAlgn="auto" hangingPunct="1">
              <a:lnSpc>
                <a:spcPct val="90000"/>
              </a:lnSpc>
              <a:spcAft>
                <a:spcPts val="0"/>
              </a:spcAft>
              <a:buFont typeface="Arial" pitchFamily="34" charset="0"/>
              <a:buChar char="•"/>
              <a:defRPr/>
            </a:pPr>
            <a:r>
              <a:rPr lang="en-US" sz="2800" b="1" dirty="0" smtClean="0">
                <a:solidFill>
                  <a:schemeClr val="accent2"/>
                </a:solidFill>
                <a:effectLst>
                  <a:outerShdw blurRad="38100" dist="38100" dir="2700000" algn="tl">
                    <a:srgbClr val="000000"/>
                  </a:outerShdw>
                </a:effectLst>
              </a:rPr>
              <a:t>A retailer construction contractor may NOT use a resale certificate for purchases of </a:t>
            </a:r>
            <a:r>
              <a:rPr lang="en-US" sz="2800" b="1" u="sng" dirty="0" smtClean="0">
                <a:solidFill>
                  <a:schemeClr val="accent2"/>
                </a:solidFill>
                <a:effectLst>
                  <a:outerShdw blurRad="38100" dist="38100" dir="2700000" algn="tl">
                    <a:srgbClr val="000000"/>
                  </a:outerShdw>
                </a:effectLst>
              </a:rPr>
              <a:t>tools </a:t>
            </a:r>
            <a:r>
              <a:rPr lang="en-US" sz="2800" b="1" dirty="0" smtClean="0">
                <a:solidFill>
                  <a:schemeClr val="accent2"/>
                </a:solidFill>
                <a:effectLst>
                  <a:outerShdw blurRad="38100" dist="38100" dir="2700000" algn="tl">
                    <a:srgbClr val="000000"/>
                  </a:outerShdw>
                </a:effectLst>
              </a:rPr>
              <a:t>or </a:t>
            </a:r>
            <a:r>
              <a:rPr lang="en-US" sz="2800" b="1" u="sng" dirty="0" smtClean="0">
                <a:solidFill>
                  <a:schemeClr val="accent2"/>
                </a:solidFill>
                <a:effectLst>
                  <a:outerShdw blurRad="38100" dist="38100" dir="2700000" algn="tl">
                    <a:srgbClr val="000000"/>
                  </a:outerShdw>
                </a:effectLst>
              </a:rPr>
              <a:t>supplies</a:t>
            </a:r>
            <a:r>
              <a:rPr lang="en-US" sz="2800" b="1" dirty="0" smtClean="0">
                <a:solidFill>
                  <a:schemeClr val="accent2"/>
                </a:solidFill>
                <a:effectLst>
                  <a:outerShdw blurRad="38100" dist="38100" dir="2700000" algn="tl">
                    <a:srgbClr val="000000"/>
                  </a:outerShdw>
                </a:effectLst>
              </a:rPr>
              <a:t> which are used in the trade</a:t>
            </a:r>
            <a:r>
              <a:rPr lang="en-US" sz="2800" dirty="0" smtClean="0"/>
              <a:t>.</a:t>
            </a:r>
          </a:p>
          <a:p>
            <a:pPr eaLnBrk="1" fontAlgn="auto" hangingPunct="1">
              <a:lnSpc>
                <a:spcPct val="90000"/>
              </a:lnSpc>
              <a:spcAft>
                <a:spcPts val="0"/>
              </a:spcAft>
              <a:buFont typeface="Arial" pitchFamily="34" charset="0"/>
              <a:buChar char="•"/>
              <a:defRPr/>
            </a:pPr>
            <a:endParaRPr lang="en-US" sz="2800" dirty="0" smtClean="0"/>
          </a:p>
        </p:txBody>
      </p:sp>
      <p:sp>
        <p:nvSpPr>
          <p:cNvPr id="9219" name="Rectangle 6"/>
          <p:cNvSpPr>
            <a:spLocks noChangeArrowheads="1"/>
          </p:cNvSpPr>
          <p:nvPr/>
        </p:nvSpPr>
        <p:spPr bwMode="auto">
          <a:xfrm>
            <a:off x="304800" y="152400"/>
            <a:ext cx="8153400" cy="1066800"/>
          </a:xfrm>
          <a:prstGeom prst="rect">
            <a:avLst/>
          </a:prstGeom>
          <a:solidFill>
            <a:srgbClr val="99CC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4000" b="1" dirty="0" smtClean="0">
                <a:solidFill>
                  <a:schemeClr val="bg1"/>
                </a:solidFill>
                <a:latin typeface="+mn-lt"/>
              </a:rPr>
              <a:t>CONSTRUCTION CONTRACTORS</a:t>
            </a:r>
            <a:br>
              <a:rPr lang="en-US" altLang="en-US" sz="4000" b="1" dirty="0" smtClean="0">
                <a:solidFill>
                  <a:schemeClr val="bg1"/>
                </a:solidFill>
                <a:latin typeface="+mn-lt"/>
              </a:rPr>
            </a:br>
            <a:r>
              <a:rPr lang="en-US" altLang="en-US" sz="3200" b="1" dirty="0" smtClean="0">
                <a:solidFill>
                  <a:schemeClr val="bg1"/>
                </a:solidFill>
                <a:latin typeface="+mn-lt"/>
              </a:rPr>
              <a:t>Resale Certificates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24000"/>
            <a:ext cx="6553200" cy="49657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5363" name="Rectangle 3"/>
          <p:cNvSpPr>
            <a:spLocks noGrp="1" noChangeArrowheads="1"/>
          </p:cNvSpPr>
          <p:nvPr>
            <p:ph type="title" idx="4294967295"/>
          </p:nvPr>
        </p:nvSpPr>
        <p:spPr>
          <a:xfrm>
            <a:off x="3200400" y="609600"/>
            <a:ext cx="5943600" cy="457200"/>
          </a:xfrm>
        </p:spPr>
        <p:txBody>
          <a:bodyPr>
            <a:normAutofit fontScale="90000"/>
          </a:bodyPr>
          <a:lstStyle/>
          <a:p>
            <a:pPr eaLnBrk="1" fontAlgn="auto" hangingPunct="1">
              <a:spcAft>
                <a:spcPts val="0"/>
              </a:spcAft>
              <a:defRPr/>
            </a:pPr>
            <a:r>
              <a:rPr lang="en-US" sz="4000" smtClean="0"/>
              <a:t/>
            </a:r>
            <a:br>
              <a:rPr lang="en-US" sz="4000" smtClean="0"/>
            </a:br>
            <a:endParaRPr lang="en-US" sz="4000" smtClean="0"/>
          </a:p>
        </p:txBody>
      </p:sp>
      <p:sp>
        <p:nvSpPr>
          <p:cNvPr id="10244" name="Rectangle 6"/>
          <p:cNvSpPr>
            <a:spLocks noChangeArrowheads="1"/>
          </p:cNvSpPr>
          <p:nvPr/>
        </p:nvSpPr>
        <p:spPr bwMode="auto">
          <a:xfrm>
            <a:off x="304800" y="168275"/>
            <a:ext cx="8153400" cy="1066800"/>
          </a:xfrm>
          <a:prstGeom prst="rect">
            <a:avLst/>
          </a:prstGeom>
          <a:solidFill>
            <a:srgbClr val="99CCFF"/>
          </a:soli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4000" b="1" dirty="0" smtClean="0">
                <a:solidFill>
                  <a:schemeClr val="bg1"/>
                </a:solidFill>
                <a:latin typeface="+mn-lt"/>
              </a:rPr>
              <a:t>CONSTRUCTION CONTRACTORS</a:t>
            </a:r>
            <a:br>
              <a:rPr lang="en-US" altLang="en-US" sz="4000" b="1" dirty="0" smtClean="0">
                <a:solidFill>
                  <a:schemeClr val="bg1"/>
                </a:solidFill>
                <a:latin typeface="+mn-lt"/>
              </a:rPr>
            </a:br>
            <a:r>
              <a:rPr lang="en-US" altLang="en-US" sz="3200" b="1" dirty="0" smtClean="0">
                <a:solidFill>
                  <a:schemeClr val="bg1"/>
                </a:solidFill>
                <a:latin typeface="+mn-lt"/>
              </a:rPr>
              <a:t>Resale Certificates</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1894</TotalTime>
  <Words>550</Words>
  <Application>Microsoft Office PowerPoint</Application>
  <PresentationFormat>On-screen Show (4:3)</PresentationFormat>
  <Paragraphs>101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STATE OF NEVADA DEPARTMENT OF TAXATION</vt:lpstr>
      <vt:lpstr>CONSTRUCTION CONTRACTORS Construction Contract</vt:lpstr>
      <vt:lpstr>CONSTRUCTION CONTRACTORS Construction Contractor</vt:lpstr>
      <vt:lpstr>CONSTRUCTION CONTRACTORS Application of Tax</vt:lpstr>
      <vt:lpstr>CONSTRUCTION CONTRACTORS Public Works Contracts</vt:lpstr>
      <vt:lpstr>CONSTRUCTION CONTRACTORS Consumer Use Tax Return</vt:lpstr>
      <vt:lpstr>CONSTRUCTION CONTRACTORS Change in Sales Tax Rate</vt:lpstr>
      <vt:lpstr>PowerPoint Presentation</vt:lpstr>
      <vt:lpstr> </vt:lpstr>
      <vt:lpstr>PowerPoint Presentation</vt:lpstr>
      <vt:lpstr>PowerPoint Presentation</vt:lpstr>
      <vt:lpstr>PowerPoint Presentation</vt:lpstr>
      <vt:lpstr>PowerPoint Presentation</vt:lpstr>
      <vt:lpstr>PowerPoint Presentation</vt:lpstr>
    </vt:vector>
  </TitlesOfParts>
  <Company>State of Nevada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NEVADA</dc:title>
  <dc:creator>gerrp</dc:creator>
  <cp:lastModifiedBy>Stephanie Klapstein</cp:lastModifiedBy>
  <cp:revision>90</cp:revision>
  <dcterms:created xsi:type="dcterms:W3CDTF">2004-09-22T15:38:53Z</dcterms:created>
  <dcterms:modified xsi:type="dcterms:W3CDTF">2018-01-25T18:09:17Z</dcterms:modified>
</cp:coreProperties>
</file>