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9"/>
  </p:notesMasterIdLst>
  <p:handoutMasterIdLst>
    <p:handoutMasterId r:id="rId20"/>
  </p:handoutMasterIdLst>
  <p:sldIdLst>
    <p:sldId id="257" r:id="rId2"/>
    <p:sldId id="259" r:id="rId3"/>
    <p:sldId id="261" r:id="rId4"/>
    <p:sldId id="276" r:id="rId5"/>
    <p:sldId id="278" r:id="rId6"/>
    <p:sldId id="300" r:id="rId7"/>
    <p:sldId id="281" r:id="rId8"/>
    <p:sldId id="271" r:id="rId9"/>
    <p:sldId id="272" r:id="rId10"/>
    <p:sldId id="275" r:id="rId11"/>
    <p:sldId id="273" r:id="rId12"/>
    <p:sldId id="274" r:id="rId13"/>
    <p:sldId id="267" r:id="rId14"/>
    <p:sldId id="264" r:id="rId15"/>
    <p:sldId id="265" r:id="rId16"/>
    <p:sldId id="288" r:id="rId17"/>
    <p:sldId id="284"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0000"/>
    <a:srgbClr val="97CC00"/>
    <a:srgbClr val="CCFFCC"/>
    <a:srgbClr val="CCFF99"/>
    <a:srgbClr val="9999FF"/>
    <a:srgbClr val="808080"/>
    <a:srgbClr val="D6F7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57" autoAdjust="0"/>
    <p:restoredTop sz="94660"/>
  </p:normalViewPr>
  <p:slideViewPr>
    <p:cSldViewPr>
      <p:cViewPr>
        <p:scale>
          <a:sx n="108" d="100"/>
          <a:sy n="108" d="100"/>
        </p:scale>
        <p:origin x="-1338" y="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3789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3789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3789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B0F6B3A7-BABB-43C5-AF4A-DD7254C4D1D5}" type="slidenum">
              <a:rPr lang="en-US"/>
              <a:pPr>
                <a:defRPr/>
              </a:pPr>
              <a:t>‹#›</a:t>
            </a:fld>
            <a:endParaRPr lang="en-US"/>
          </a:p>
        </p:txBody>
      </p:sp>
    </p:spTree>
    <p:extLst>
      <p:ext uri="{BB962C8B-B14F-4D97-AF65-F5344CB8AC3E}">
        <p14:creationId xmlns:p14="http://schemas.microsoft.com/office/powerpoint/2010/main" val="3432337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5017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2048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018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018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5018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5AF8BA5-82F8-4FC6-9C02-87DE86B9C3BA}" type="slidenum">
              <a:rPr lang="en-US"/>
              <a:pPr>
                <a:defRPr/>
              </a:pPr>
              <a:t>‹#›</a:t>
            </a:fld>
            <a:endParaRPr lang="en-US"/>
          </a:p>
        </p:txBody>
      </p:sp>
    </p:spTree>
    <p:extLst>
      <p:ext uri="{BB962C8B-B14F-4D97-AF65-F5344CB8AC3E}">
        <p14:creationId xmlns:p14="http://schemas.microsoft.com/office/powerpoint/2010/main" val="38460470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734CEFC-4282-43B7-B5BE-F0F933694165}" type="slidenum">
              <a:rPr lang="en-US" altLang="en-US" smtClean="0"/>
              <a:pPr eaLnBrk="1" hangingPunct="1">
                <a:spcBef>
                  <a:spcPct val="0"/>
                </a:spcBef>
              </a:pPr>
              <a:t>16</a:t>
            </a:fld>
            <a:endParaRPr lang="en-US" altLang="en-US" smtClean="0"/>
          </a:p>
        </p:txBody>
      </p:sp>
      <p:sp>
        <p:nvSpPr>
          <p:cNvPr id="21507" name="Slide Image Placeholder 1"/>
          <p:cNvSpPr>
            <a:spLocks noGrp="1" noRot="1" noChangeAspect="1" noTextEdit="1"/>
          </p:cNvSpPr>
          <p:nvPr>
            <p:ph type="sldImg"/>
          </p:nvPr>
        </p:nvSpPr>
        <p:spPr>
          <a:xfrm>
            <a:off x="1143000" y="687388"/>
            <a:ext cx="4572000" cy="3429000"/>
          </a:xfrm>
          <a:ln/>
        </p:spPr>
      </p:sp>
      <p:sp>
        <p:nvSpPr>
          <p:cNvPr id="21508" name="Notes Placeholder 2"/>
          <p:cNvSpPr>
            <a:spLocks noGrp="1"/>
          </p:cNvSpPr>
          <p:nvPr>
            <p:ph type="body" idx="1"/>
          </p:nvPr>
        </p:nvSpPr>
        <p:spPr>
          <a:noFill/>
        </p:spPr>
        <p:txBody>
          <a:bodyPr/>
          <a:lstStyle/>
          <a:p>
            <a:pPr eaLnBrk="1" hangingPunct="1">
              <a:spcBef>
                <a:spcPct val="0"/>
              </a:spcBef>
            </a:pPr>
            <a:endParaRPr lang="en-US" altLang="en-US" smtClean="0"/>
          </a:p>
        </p:txBody>
      </p:sp>
      <p:sp>
        <p:nvSpPr>
          <p:cNvPr id="2150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FFB4DB19-446F-4EDE-AA0A-3CCB31CD3D98}" type="slidenum">
              <a:rPr lang="en-US" altLang="en-US"/>
              <a:pPr algn="r" eaLnBrk="1" hangingPunct="1">
                <a:spcBef>
                  <a:spcPct val="0"/>
                </a:spcBef>
              </a:pPr>
              <a:t>16</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E8FF6556-2492-40AC-B75C-723DF4C40044}"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4054604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46EA60B8-4F7F-4002-89E4-C7D9E5F93DCC}"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4002190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4CA20D20-EDB4-4D1A-B627-8F1F9EF0D804}"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34980491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BC5F2AAF-B2CF-4D12-AA48-77CB1115845B}" type="slidenum">
              <a:rPr lang="en-US"/>
              <a:pPr>
                <a:defRPr/>
              </a:pPr>
              <a:t>‹#›</a:t>
            </a:fld>
            <a:endParaRPr lang="en-US"/>
          </a:p>
        </p:txBody>
      </p:sp>
    </p:spTree>
    <p:extLst>
      <p:ext uri="{BB962C8B-B14F-4D97-AF65-F5344CB8AC3E}">
        <p14:creationId xmlns:p14="http://schemas.microsoft.com/office/powerpoint/2010/main" val="882132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6084708C-4D93-4B0D-89B5-D66985A23384}"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4205054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E740CBD6-D919-471E-B1EC-052D6BD904EE}"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3989357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A38D6AA7-B73E-421E-8D62-54B59258C930}"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089908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567EA8D1-AC90-4428-9E87-F928B4BA3AF5}" type="slidenum">
              <a:rPr lang="en-US"/>
              <a:pPr>
                <a:defRPr/>
              </a:pPr>
              <a:t>‹#›</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325387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BEF0B41A-51B2-4800-8521-DEBE7709898B}" type="slidenum">
              <a:rPr lang="en-US"/>
              <a:pPr>
                <a:defRPr/>
              </a:pPr>
              <a:t>‹#›</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774425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D00A9BF3-C8D2-42CE-A297-FD0970BD2F58}" type="slidenum">
              <a:rPr lang="en-US"/>
              <a:pPr>
                <a:defRPr/>
              </a:pPr>
              <a:t>‹#›</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1125699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70804033-4380-4BBB-BF97-8AB6C3F9B5B1}" type="slidenum">
              <a:rPr lang="en-US"/>
              <a:pPr>
                <a:defRPr/>
              </a:pPr>
              <a:t>‹#›</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Date Placeholder 3"/>
          <p:cNvSpPr>
            <a:spLocks noGrp="1"/>
          </p:cNvSpPr>
          <p:nvPr>
            <p:ph type="dt" sz="half" idx="16"/>
          </p:nvPr>
        </p:nvSpPr>
        <p:spPr/>
        <p:txBody>
          <a:bodyPr/>
          <a:lstStyle>
            <a:lvl1pPr>
              <a:defRPr/>
            </a:lvl1pPr>
          </a:lstStyle>
          <a:p>
            <a:pPr>
              <a:defRPr/>
            </a:pPr>
            <a:endParaRPr lang="en-US"/>
          </a:p>
        </p:txBody>
      </p:sp>
    </p:spTree>
    <p:extLst>
      <p:ext uri="{BB962C8B-B14F-4D97-AF65-F5344CB8AC3E}">
        <p14:creationId xmlns:p14="http://schemas.microsoft.com/office/powerpoint/2010/main" val="1930181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DEE3B939-2CCE-4FC8-900A-2A297AD04472}"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685989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smtClean="0">
                <a:solidFill>
                  <a:srgbClr val="FFFFFF"/>
                </a:solidFill>
              </a:defRPr>
            </a:lvl1pPr>
          </a:lstStyle>
          <a:p>
            <a:pPr>
              <a:defRPr/>
            </a:pPr>
            <a:fld id="{8C819893-20C0-4576-AA99-12AB0D7732C0}" type="slidenum">
              <a:rPr lang="en-US"/>
              <a:pPr>
                <a:defRPr/>
              </a:pPr>
              <a:t>‹#›</a:t>
            </a:fld>
            <a:endParaRPr lang="en-US"/>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a:defRPr/>
            </a:pPr>
            <a:endParaRPr lang="en-US"/>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Lst>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D2CB6C"/>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95A39D"/>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C89F5D"/>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normAutofit fontScale="90000"/>
          </a:bodyPr>
          <a:lstStyle/>
          <a:p>
            <a:pPr algn="ctr" fontAlgn="auto">
              <a:spcAft>
                <a:spcPts val="0"/>
              </a:spcAft>
              <a:defRPr/>
            </a:pPr>
            <a:r>
              <a:rPr lang="en-US" altLang="en-US" sz="4000" dirty="0" smtClean="0">
                <a:latin typeface="Calibri" panose="020F0502020204030204" pitchFamily="34" charset="0"/>
              </a:rPr>
              <a:t>STATE OF NEVADA</a:t>
            </a:r>
            <a:br>
              <a:rPr lang="en-US" altLang="en-US" sz="4000" dirty="0" smtClean="0">
                <a:latin typeface="Calibri" panose="020F0502020204030204" pitchFamily="34" charset="0"/>
              </a:rPr>
            </a:br>
            <a:r>
              <a:rPr lang="en-US" altLang="en-US" sz="4000" dirty="0" smtClean="0">
                <a:latin typeface="Calibri" panose="020F0502020204030204" pitchFamily="34" charset="0"/>
              </a:rPr>
              <a:t>DEPARTMENT OF TAXATION</a:t>
            </a:r>
          </a:p>
        </p:txBody>
      </p:sp>
      <p:sp>
        <p:nvSpPr>
          <p:cNvPr id="3075" name="Text Box 4"/>
          <p:cNvSpPr txBox="1">
            <a:spLocks noChangeArrowheads="1"/>
          </p:cNvSpPr>
          <p:nvPr/>
        </p:nvSpPr>
        <p:spPr bwMode="auto">
          <a:xfrm>
            <a:off x="762000" y="4648200"/>
            <a:ext cx="34290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3600" b="1"/>
              <a:t>LEASES</a:t>
            </a:r>
          </a:p>
        </p:txBody>
      </p:sp>
      <p:pic>
        <p:nvPicPr>
          <p:cNvPr id="307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1524000"/>
            <a:ext cx="2762250" cy="2700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fontAlgn="auto">
              <a:spcAft>
                <a:spcPts val="0"/>
              </a:spcAft>
              <a:defRPr/>
            </a:pPr>
            <a:r>
              <a:rPr lang="en-US" altLang="en-US" dirty="0" smtClean="0">
                <a:latin typeface="+mn-lt"/>
              </a:rPr>
              <a:t>When is a lease NOT a lease?</a:t>
            </a:r>
          </a:p>
        </p:txBody>
      </p:sp>
      <p:sp>
        <p:nvSpPr>
          <p:cNvPr id="21507" name="Rectangle 3"/>
          <p:cNvSpPr>
            <a:spLocks noGrp="1" noChangeArrowheads="1"/>
          </p:cNvSpPr>
          <p:nvPr>
            <p:ph idx="1"/>
          </p:nvPr>
        </p:nvSpPr>
        <p:spPr/>
        <p:txBody>
          <a:bodyPr/>
          <a:lstStyle/>
          <a:p>
            <a:pPr>
              <a:lnSpc>
                <a:spcPct val="90000"/>
              </a:lnSpc>
            </a:pPr>
            <a:r>
              <a:rPr lang="en-US" altLang="en-US" smtClean="0"/>
              <a:t>Not subject to termination by lessee and</a:t>
            </a:r>
          </a:p>
          <a:p>
            <a:pPr>
              <a:lnSpc>
                <a:spcPct val="90000"/>
              </a:lnSpc>
            </a:pPr>
            <a:r>
              <a:rPr lang="en-US" altLang="en-US" smtClean="0"/>
              <a:t>Original lease term &gt;= than estimated life of property</a:t>
            </a:r>
          </a:p>
          <a:p>
            <a:pPr>
              <a:lnSpc>
                <a:spcPct val="90000"/>
              </a:lnSpc>
            </a:pPr>
            <a:r>
              <a:rPr lang="en-US" altLang="en-US" smtClean="0"/>
              <a:t>Lessee REQUIRED to renew lease</a:t>
            </a:r>
          </a:p>
          <a:p>
            <a:pPr>
              <a:lnSpc>
                <a:spcPct val="90000"/>
              </a:lnSpc>
            </a:pPr>
            <a:r>
              <a:rPr lang="en-US" altLang="en-US" smtClean="0"/>
              <a:t>Can renew lease for remaining life without additional consideration</a:t>
            </a:r>
          </a:p>
          <a:p>
            <a:pPr>
              <a:lnSpc>
                <a:spcPct val="90000"/>
              </a:lnSpc>
            </a:pPr>
            <a:r>
              <a:rPr lang="en-US" altLang="en-US" smtClean="0"/>
              <a:t>Bargain purchase option</a:t>
            </a:r>
          </a:p>
          <a:p>
            <a:pPr>
              <a:lnSpc>
                <a:spcPct val="90000"/>
              </a:lnSpc>
            </a:pPr>
            <a:r>
              <a:rPr lang="en-US" altLang="en-US" smtClean="0"/>
              <a:t>Lease is designated as finance lease</a:t>
            </a:r>
          </a:p>
          <a:p>
            <a:pPr algn="r">
              <a:lnSpc>
                <a:spcPct val="90000"/>
              </a:lnSpc>
              <a:buFontTx/>
              <a:buNone/>
            </a:pPr>
            <a:endParaRPr lang="en-US" altLang="en-US" sz="2000" b="1" i="1" smtClean="0">
              <a:latin typeface="Times New Roman" pitchFamily="18" charset="0"/>
            </a:endParaRPr>
          </a:p>
          <a:p>
            <a:pPr algn="r">
              <a:lnSpc>
                <a:spcPct val="90000"/>
              </a:lnSpc>
              <a:buFontTx/>
              <a:buNone/>
            </a:pPr>
            <a:endParaRPr lang="en-US" altLang="en-US" sz="2000" b="1" i="1" smtClean="0">
              <a:latin typeface="Times New Roman" pitchFamily="18" charset="0"/>
            </a:endParaRPr>
          </a:p>
          <a:p>
            <a:pPr algn="r">
              <a:lnSpc>
                <a:spcPct val="90000"/>
              </a:lnSpc>
              <a:buFontTx/>
              <a:buNone/>
            </a:pPr>
            <a:endParaRPr lang="en-US" altLang="en-US" sz="2000" b="1" i="1" smtClean="0">
              <a:latin typeface="Times New Roman" pitchFamily="18" charset="0"/>
            </a:endParaRPr>
          </a:p>
          <a:p>
            <a:pPr algn="r">
              <a:lnSpc>
                <a:spcPct val="90000"/>
              </a:lnSpc>
              <a:buFontTx/>
              <a:buNone/>
            </a:pPr>
            <a:endParaRPr lang="en-US" altLang="en-US" sz="2000" b="1" i="1" smtClean="0">
              <a:latin typeface="Times New Roman" pitchFamily="18" charset="0"/>
            </a:endParaRPr>
          </a:p>
          <a:p>
            <a:pPr algn="r">
              <a:lnSpc>
                <a:spcPct val="90000"/>
              </a:lnSpc>
              <a:buFontTx/>
              <a:buNone/>
            </a:pPr>
            <a:r>
              <a:rPr lang="en-US" altLang="en-US" sz="2000" b="1" i="1" smtClean="0">
                <a:latin typeface="Times New Roman" pitchFamily="18" charset="0"/>
              </a:rPr>
              <a:t>NAC 372.926</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2" fill="hold" nodeType="after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2000" fill="hold"/>
                                        <p:tgtEl>
                                          <p:spTgt spid="21507">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2000"/>
                            </p:stCondLst>
                            <p:childTnLst>
                              <p:par>
                                <p:cTn id="10" presetID="7" presetClass="entr" presetSubtype="2" fill="hold" nodeType="after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 calcmode="lin" valueType="num">
                                      <p:cBhvr additive="base">
                                        <p:cTn id="12" dur="2000" fill="hold"/>
                                        <p:tgtEl>
                                          <p:spTgt spid="21507">
                                            <p:txEl>
                                              <p:pRg st="1" end="1"/>
                                            </p:txEl>
                                          </p:spTgt>
                                        </p:tgtEl>
                                        <p:attrNameLst>
                                          <p:attrName>ppt_x</p:attrName>
                                        </p:attrNameLst>
                                      </p:cBhvr>
                                      <p:tavLst>
                                        <p:tav tm="0">
                                          <p:val>
                                            <p:strVal val="1+#ppt_w/2"/>
                                          </p:val>
                                        </p:tav>
                                        <p:tav tm="100000">
                                          <p:val>
                                            <p:strVal val="#ppt_x"/>
                                          </p:val>
                                        </p:tav>
                                      </p:tavLst>
                                    </p:anim>
                                    <p:anim calcmode="lin" valueType="num">
                                      <p:cBhvr additive="base">
                                        <p:cTn id="13" dur="2000" fill="hold"/>
                                        <p:tgtEl>
                                          <p:spTgt spid="21507">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4000"/>
                            </p:stCondLst>
                            <p:childTnLst>
                              <p:par>
                                <p:cTn id="15" presetID="7" presetClass="entr" presetSubtype="2" fill="hold" nodeType="after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 calcmode="lin" valueType="num">
                                      <p:cBhvr additive="base">
                                        <p:cTn id="17" dur="2000" fill="hold"/>
                                        <p:tgtEl>
                                          <p:spTgt spid="21507">
                                            <p:txEl>
                                              <p:pRg st="2" end="2"/>
                                            </p:txEl>
                                          </p:spTgt>
                                        </p:tgtEl>
                                        <p:attrNameLst>
                                          <p:attrName>ppt_x</p:attrName>
                                        </p:attrNameLst>
                                      </p:cBhvr>
                                      <p:tavLst>
                                        <p:tav tm="0">
                                          <p:val>
                                            <p:strVal val="1+#ppt_w/2"/>
                                          </p:val>
                                        </p:tav>
                                        <p:tav tm="100000">
                                          <p:val>
                                            <p:strVal val="#ppt_x"/>
                                          </p:val>
                                        </p:tav>
                                      </p:tavLst>
                                    </p:anim>
                                    <p:anim calcmode="lin" valueType="num">
                                      <p:cBhvr additive="base">
                                        <p:cTn id="18" dur="2000" fill="hold"/>
                                        <p:tgtEl>
                                          <p:spTgt spid="21507">
                                            <p:txEl>
                                              <p:pRg st="2" end="2"/>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6000"/>
                            </p:stCondLst>
                            <p:childTnLst>
                              <p:par>
                                <p:cTn id="20" presetID="7" presetClass="entr" presetSubtype="2" fill="hold" nodeType="afterEffect">
                                  <p:stCondLst>
                                    <p:cond delay="0"/>
                                  </p:stCondLst>
                                  <p:childTnLst>
                                    <p:set>
                                      <p:cBhvr>
                                        <p:cTn id="21" dur="1" fill="hold">
                                          <p:stCondLst>
                                            <p:cond delay="0"/>
                                          </p:stCondLst>
                                        </p:cTn>
                                        <p:tgtEl>
                                          <p:spTgt spid="21507">
                                            <p:txEl>
                                              <p:pRg st="3" end="3"/>
                                            </p:txEl>
                                          </p:spTgt>
                                        </p:tgtEl>
                                        <p:attrNameLst>
                                          <p:attrName>style.visibility</p:attrName>
                                        </p:attrNameLst>
                                      </p:cBhvr>
                                      <p:to>
                                        <p:strVal val="visible"/>
                                      </p:to>
                                    </p:set>
                                    <p:anim calcmode="lin" valueType="num">
                                      <p:cBhvr additive="base">
                                        <p:cTn id="22" dur="2000" fill="hold"/>
                                        <p:tgtEl>
                                          <p:spTgt spid="21507">
                                            <p:txEl>
                                              <p:pRg st="3" end="3"/>
                                            </p:txEl>
                                          </p:spTgt>
                                        </p:tgtEl>
                                        <p:attrNameLst>
                                          <p:attrName>ppt_x</p:attrName>
                                        </p:attrNameLst>
                                      </p:cBhvr>
                                      <p:tavLst>
                                        <p:tav tm="0">
                                          <p:val>
                                            <p:strVal val="1+#ppt_w/2"/>
                                          </p:val>
                                        </p:tav>
                                        <p:tav tm="100000">
                                          <p:val>
                                            <p:strVal val="#ppt_x"/>
                                          </p:val>
                                        </p:tav>
                                      </p:tavLst>
                                    </p:anim>
                                    <p:anim calcmode="lin" valueType="num">
                                      <p:cBhvr additive="base">
                                        <p:cTn id="23" dur="2000" fill="hold"/>
                                        <p:tgtEl>
                                          <p:spTgt spid="21507">
                                            <p:txEl>
                                              <p:pRg st="3" end="3"/>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8000"/>
                            </p:stCondLst>
                            <p:childTnLst>
                              <p:par>
                                <p:cTn id="25" presetID="7" presetClass="entr" presetSubtype="2" fill="hold" nodeType="afterEffect">
                                  <p:stCondLst>
                                    <p:cond delay="0"/>
                                  </p:stCondLst>
                                  <p:childTnLst>
                                    <p:set>
                                      <p:cBhvr>
                                        <p:cTn id="26" dur="1" fill="hold">
                                          <p:stCondLst>
                                            <p:cond delay="0"/>
                                          </p:stCondLst>
                                        </p:cTn>
                                        <p:tgtEl>
                                          <p:spTgt spid="21507">
                                            <p:txEl>
                                              <p:pRg st="4" end="4"/>
                                            </p:txEl>
                                          </p:spTgt>
                                        </p:tgtEl>
                                        <p:attrNameLst>
                                          <p:attrName>style.visibility</p:attrName>
                                        </p:attrNameLst>
                                      </p:cBhvr>
                                      <p:to>
                                        <p:strVal val="visible"/>
                                      </p:to>
                                    </p:set>
                                    <p:anim calcmode="lin" valueType="num">
                                      <p:cBhvr additive="base">
                                        <p:cTn id="27" dur="2000" fill="hold"/>
                                        <p:tgtEl>
                                          <p:spTgt spid="21507">
                                            <p:txEl>
                                              <p:pRg st="4" end="4"/>
                                            </p:txEl>
                                          </p:spTgt>
                                        </p:tgtEl>
                                        <p:attrNameLst>
                                          <p:attrName>ppt_x</p:attrName>
                                        </p:attrNameLst>
                                      </p:cBhvr>
                                      <p:tavLst>
                                        <p:tav tm="0">
                                          <p:val>
                                            <p:strVal val="1+#ppt_w/2"/>
                                          </p:val>
                                        </p:tav>
                                        <p:tav tm="100000">
                                          <p:val>
                                            <p:strVal val="#ppt_x"/>
                                          </p:val>
                                        </p:tav>
                                      </p:tavLst>
                                    </p:anim>
                                    <p:anim calcmode="lin" valueType="num">
                                      <p:cBhvr additive="base">
                                        <p:cTn id="28" dur="2000" fill="hold"/>
                                        <p:tgtEl>
                                          <p:spTgt spid="21507">
                                            <p:txEl>
                                              <p:pRg st="4" end="4"/>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10000"/>
                            </p:stCondLst>
                            <p:childTnLst>
                              <p:par>
                                <p:cTn id="30" presetID="7" presetClass="entr" presetSubtype="2" fill="hold" nodeType="afterEffect">
                                  <p:stCondLst>
                                    <p:cond delay="0"/>
                                  </p:stCondLst>
                                  <p:childTnLst>
                                    <p:set>
                                      <p:cBhvr>
                                        <p:cTn id="31" dur="1" fill="hold">
                                          <p:stCondLst>
                                            <p:cond delay="0"/>
                                          </p:stCondLst>
                                        </p:cTn>
                                        <p:tgtEl>
                                          <p:spTgt spid="21507">
                                            <p:txEl>
                                              <p:pRg st="5" end="5"/>
                                            </p:txEl>
                                          </p:spTgt>
                                        </p:tgtEl>
                                        <p:attrNameLst>
                                          <p:attrName>style.visibility</p:attrName>
                                        </p:attrNameLst>
                                      </p:cBhvr>
                                      <p:to>
                                        <p:strVal val="visible"/>
                                      </p:to>
                                    </p:set>
                                    <p:anim calcmode="lin" valueType="num">
                                      <p:cBhvr additive="base">
                                        <p:cTn id="32" dur="2000" fill="hold"/>
                                        <p:tgtEl>
                                          <p:spTgt spid="21507">
                                            <p:txEl>
                                              <p:pRg st="5" end="5"/>
                                            </p:txEl>
                                          </p:spTgt>
                                        </p:tgtEl>
                                        <p:attrNameLst>
                                          <p:attrName>ppt_x</p:attrName>
                                        </p:attrNameLst>
                                      </p:cBhvr>
                                      <p:tavLst>
                                        <p:tav tm="0">
                                          <p:val>
                                            <p:strVal val="1+#ppt_w/2"/>
                                          </p:val>
                                        </p:tav>
                                        <p:tav tm="100000">
                                          <p:val>
                                            <p:strVal val="#ppt_x"/>
                                          </p:val>
                                        </p:tav>
                                      </p:tavLst>
                                    </p:anim>
                                    <p:anim calcmode="lin" valueType="num">
                                      <p:cBhvr additive="base">
                                        <p:cTn id="33" dur="2000" fill="hold"/>
                                        <p:tgtEl>
                                          <p:spTgt spid="21507">
                                            <p:txEl>
                                              <p:pRg st="5" end="5"/>
                                            </p:txEl>
                                          </p:spTgt>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12000"/>
                            </p:stCondLst>
                            <p:childTnLst>
                              <p:par>
                                <p:cTn id="35" presetID="7" presetClass="entr" presetSubtype="2" fill="hold" nodeType="afterEffect">
                                  <p:stCondLst>
                                    <p:cond delay="0"/>
                                  </p:stCondLst>
                                  <p:childTnLst>
                                    <p:set>
                                      <p:cBhvr>
                                        <p:cTn id="36" dur="1" fill="hold">
                                          <p:stCondLst>
                                            <p:cond delay="0"/>
                                          </p:stCondLst>
                                        </p:cTn>
                                        <p:tgtEl>
                                          <p:spTgt spid="21507">
                                            <p:txEl>
                                              <p:pRg st="10" end="10"/>
                                            </p:txEl>
                                          </p:spTgt>
                                        </p:tgtEl>
                                        <p:attrNameLst>
                                          <p:attrName>style.visibility</p:attrName>
                                        </p:attrNameLst>
                                      </p:cBhvr>
                                      <p:to>
                                        <p:strVal val="visible"/>
                                      </p:to>
                                    </p:set>
                                    <p:anim calcmode="lin" valueType="num">
                                      <p:cBhvr additive="base">
                                        <p:cTn id="37" dur="2000" fill="hold"/>
                                        <p:tgtEl>
                                          <p:spTgt spid="21507">
                                            <p:txEl>
                                              <p:pRg st="10" end="10"/>
                                            </p:txEl>
                                          </p:spTgt>
                                        </p:tgtEl>
                                        <p:attrNameLst>
                                          <p:attrName>ppt_x</p:attrName>
                                        </p:attrNameLst>
                                      </p:cBhvr>
                                      <p:tavLst>
                                        <p:tav tm="0">
                                          <p:val>
                                            <p:strVal val="1+#ppt_w/2"/>
                                          </p:val>
                                        </p:tav>
                                        <p:tav tm="100000">
                                          <p:val>
                                            <p:strVal val="#ppt_x"/>
                                          </p:val>
                                        </p:tav>
                                      </p:tavLst>
                                    </p:anim>
                                    <p:anim calcmode="lin" valueType="num">
                                      <p:cBhvr additive="base">
                                        <p:cTn id="38" dur="2000" fill="hold"/>
                                        <p:tgtEl>
                                          <p:spTgt spid="21507">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fontAlgn="auto">
              <a:spcAft>
                <a:spcPts val="0"/>
              </a:spcAft>
              <a:defRPr/>
            </a:pPr>
            <a:r>
              <a:rPr lang="en-US" altLang="en-US" b="1" dirty="0" smtClean="0">
                <a:latin typeface="+mn-lt"/>
              </a:rPr>
              <a:t>Taxable items in a lease</a:t>
            </a:r>
          </a:p>
        </p:txBody>
      </p:sp>
      <p:sp>
        <p:nvSpPr>
          <p:cNvPr id="13315" name="Rectangle 3"/>
          <p:cNvSpPr>
            <a:spLocks noGrp="1" noChangeArrowheads="1"/>
          </p:cNvSpPr>
          <p:nvPr>
            <p:ph idx="1"/>
          </p:nvPr>
        </p:nvSpPr>
        <p:spPr/>
        <p:txBody>
          <a:bodyPr/>
          <a:lstStyle/>
          <a:p>
            <a:endParaRPr lang="en-US" altLang="en-US" smtClean="0"/>
          </a:p>
          <a:p>
            <a:r>
              <a:rPr lang="en-US" altLang="en-US" smtClean="0"/>
              <a:t>Monthly payments</a:t>
            </a:r>
          </a:p>
          <a:p>
            <a:r>
              <a:rPr lang="en-US" altLang="en-US" smtClean="0"/>
              <a:t>First payment paid to dealership</a:t>
            </a:r>
          </a:p>
          <a:p>
            <a:r>
              <a:rPr lang="en-US" altLang="en-US" smtClean="0"/>
              <a:t>Doc fees showing on lease</a:t>
            </a:r>
          </a:p>
          <a:p>
            <a:r>
              <a:rPr lang="en-US" altLang="en-US" smtClean="0"/>
              <a:t>“Smog Fees” showing on lease</a:t>
            </a:r>
          </a:p>
          <a:p>
            <a:r>
              <a:rPr lang="en-US" altLang="en-US" smtClean="0"/>
              <a:t>Capitalized Cost Reduction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3"/>
          <p:cNvSpPr txBox="1">
            <a:spLocks noChangeArrowheads="1"/>
          </p:cNvSpPr>
          <p:nvPr/>
        </p:nvSpPr>
        <p:spPr bwMode="auto">
          <a:xfrm>
            <a:off x="1676400" y="381000"/>
            <a:ext cx="5715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000" b="1"/>
              <a:t>Example of completed vehicle lease</a:t>
            </a:r>
          </a:p>
        </p:txBody>
      </p:sp>
      <p:sp>
        <p:nvSpPr>
          <p:cNvPr id="14339" name="Text Box 4"/>
          <p:cNvSpPr txBox="1">
            <a:spLocks noChangeArrowheads="1"/>
          </p:cNvSpPr>
          <p:nvPr/>
        </p:nvSpPr>
        <p:spPr bwMode="auto">
          <a:xfrm>
            <a:off x="685800" y="6248400"/>
            <a:ext cx="7772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b="1" i="1">
                <a:solidFill>
                  <a:srgbClr val="990033"/>
                </a:solidFill>
                <a:latin typeface="Monotype Corsiva" pitchFamily="66" charset="0"/>
              </a:rPr>
              <a:t>Please note that this is only a partial example of a completed lease</a:t>
            </a:r>
          </a:p>
        </p:txBody>
      </p:sp>
      <p:graphicFrame>
        <p:nvGraphicFramePr>
          <p:cNvPr id="14340" name="Object 5"/>
          <p:cNvGraphicFramePr>
            <a:graphicFrameLocks noChangeAspect="1"/>
          </p:cNvGraphicFramePr>
          <p:nvPr/>
        </p:nvGraphicFramePr>
        <p:xfrm>
          <a:off x="609600" y="1219200"/>
          <a:ext cx="7467600" cy="5087938"/>
        </p:xfrm>
        <a:graphic>
          <a:graphicData uri="http://schemas.openxmlformats.org/presentationml/2006/ole">
            <mc:AlternateContent xmlns:mc="http://schemas.openxmlformats.org/markup-compatibility/2006">
              <mc:Choice xmlns:v="urn:schemas-microsoft-com:vml" Requires="v">
                <p:oleObj spid="_x0000_s14341" name="Document" r:id="rId3" imgW="5635226" imgH="3840153" progId="Word.Document.8">
                  <p:embed/>
                </p:oleObj>
              </mc:Choice>
              <mc:Fallback>
                <p:oleObj name="Document" r:id="rId3" imgW="5635226" imgH="3840153" progId="Word.Document.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219200"/>
                        <a:ext cx="7467600" cy="50879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fontAlgn="auto">
              <a:spcAft>
                <a:spcPts val="0"/>
              </a:spcAft>
              <a:defRPr/>
            </a:pPr>
            <a:r>
              <a:rPr lang="en-US" altLang="en-US" b="1" dirty="0" smtClean="0">
                <a:latin typeface="+mn-lt"/>
              </a:rPr>
              <a:t>Discontinuing a lease</a:t>
            </a:r>
          </a:p>
        </p:txBody>
      </p:sp>
      <p:sp>
        <p:nvSpPr>
          <p:cNvPr id="15363" name="Rectangle 3"/>
          <p:cNvSpPr>
            <a:spLocks noGrp="1" noChangeArrowheads="1"/>
          </p:cNvSpPr>
          <p:nvPr>
            <p:ph idx="1"/>
          </p:nvPr>
        </p:nvSpPr>
        <p:spPr/>
        <p:txBody>
          <a:bodyPr/>
          <a:lstStyle/>
          <a:p>
            <a:r>
              <a:rPr lang="en-US" altLang="en-US" smtClean="0"/>
              <a:t>A lease may be discontinued by:</a:t>
            </a:r>
          </a:p>
          <a:p>
            <a:pPr>
              <a:buFontTx/>
              <a:buNone/>
            </a:pPr>
            <a:r>
              <a:rPr lang="en-US" altLang="en-US" smtClean="0"/>
              <a:t>		-Repossession</a:t>
            </a:r>
          </a:p>
          <a:p>
            <a:pPr>
              <a:buFontTx/>
              <a:buNone/>
            </a:pPr>
            <a:r>
              <a:rPr lang="en-US" altLang="en-US" smtClean="0"/>
              <a:t>		-Property wrecked, damaged, stolen</a:t>
            </a:r>
          </a:p>
          <a:p>
            <a:pPr>
              <a:buFontTx/>
              <a:buNone/>
            </a:pPr>
            <a:r>
              <a:rPr lang="en-US" altLang="en-US" smtClean="0"/>
              <a:t>				-New lease replaces old</a:t>
            </a:r>
          </a:p>
          <a:p>
            <a:pPr>
              <a:buFontTx/>
              <a:buNone/>
            </a:pPr>
            <a:r>
              <a:rPr lang="en-US" altLang="en-US" smtClean="0"/>
              <a:t>				-Property returned</a:t>
            </a:r>
          </a:p>
          <a:p>
            <a:pPr>
              <a:buFontTx/>
              <a:buNone/>
            </a:pPr>
            <a:r>
              <a:rPr lang="en-US" altLang="en-US" smtClean="0"/>
              <a:t>		-Formal notice of termination</a:t>
            </a:r>
          </a:p>
          <a:p>
            <a:pPr algn="r">
              <a:buFontTx/>
              <a:buNone/>
            </a:pPr>
            <a:endParaRPr lang="en-US" altLang="en-US" sz="2000" i="1" smtClean="0">
              <a:latin typeface="Microsoft Sans Serif" pitchFamily="34" charset="0"/>
            </a:endParaRPr>
          </a:p>
        </p:txBody>
      </p:sp>
      <p:sp>
        <p:nvSpPr>
          <p:cNvPr id="15364" name="Text Box 7"/>
          <p:cNvSpPr txBox="1">
            <a:spLocks noChangeArrowheads="1"/>
          </p:cNvSpPr>
          <p:nvPr/>
        </p:nvSpPr>
        <p:spPr bwMode="auto">
          <a:xfrm>
            <a:off x="6705600" y="5486400"/>
            <a:ext cx="1905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b="1" i="1"/>
              <a:t>NAC 372.942</a:t>
            </a:r>
          </a:p>
        </p:txBody>
      </p:sp>
    </p:spTree>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fontAlgn="auto">
              <a:spcAft>
                <a:spcPts val="0"/>
              </a:spcAft>
              <a:defRPr/>
            </a:pPr>
            <a:r>
              <a:rPr lang="en-US" altLang="en-US" b="1" dirty="0" smtClean="0">
                <a:latin typeface="+mn-lt"/>
              </a:rPr>
              <a:t>Taxation of Leases</a:t>
            </a:r>
          </a:p>
        </p:txBody>
      </p:sp>
      <p:sp>
        <p:nvSpPr>
          <p:cNvPr id="16387" name="Rectangle 3"/>
          <p:cNvSpPr>
            <a:spLocks noGrp="1" noChangeArrowheads="1"/>
          </p:cNvSpPr>
          <p:nvPr>
            <p:ph idx="1"/>
          </p:nvPr>
        </p:nvSpPr>
        <p:spPr/>
        <p:txBody>
          <a:bodyPr/>
          <a:lstStyle/>
          <a:p>
            <a:pPr marL="0" indent="1588">
              <a:lnSpc>
                <a:spcPct val="80000"/>
              </a:lnSpc>
              <a:buFontTx/>
              <a:buNone/>
            </a:pPr>
            <a:r>
              <a:rPr lang="en-US" altLang="en-US" sz="2800" smtClean="0"/>
              <a:t>Included in the taxable price of a Short Term lease are any charges by the lessor for any services necessary to complete the lease.   (</a:t>
            </a:r>
            <a:r>
              <a:rPr lang="en-US" altLang="en-US" sz="1600" b="1" i="1" smtClean="0">
                <a:latin typeface="Times New Roman" pitchFamily="18" charset="0"/>
              </a:rPr>
              <a:t>NRS 360B.480</a:t>
            </a:r>
            <a:r>
              <a:rPr lang="en-US" altLang="en-US" sz="2800" smtClean="0"/>
              <a:t>)</a:t>
            </a:r>
          </a:p>
          <a:p>
            <a:pPr marL="0" indent="1588">
              <a:lnSpc>
                <a:spcPct val="80000"/>
              </a:lnSpc>
              <a:buFontTx/>
              <a:buNone/>
            </a:pPr>
            <a:endParaRPr lang="en-US" altLang="en-US" sz="2000" smtClean="0"/>
          </a:p>
          <a:p>
            <a:pPr marL="0" indent="1588">
              <a:lnSpc>
                <a:spcPct val="80000"/>
              </a:lnSpc>
              <a:buFontTx/>
              <a:buNone/>
            </a:pPr>
            <a:r>
              <a:rPr lang="en-US" altLang="en-US" sz="2000" b="1" smtClean="0"/>
              <a:t>Examples for charges necessary to complete the lease are:</a:t>
            </a:r>
          </a:p>
          <a:p>
            <a:pPr marL="0" indent="1588">
              <a:lnSpc>
                <a:spcPct val="80000"/>
              </a:lnSpc>
              <a:buFontTx/>
              <a:buNone/>
            </a:pPr>
            <a:r>
              <a:rPr lang="en-US" altLang="en-US" sz="2800" smtClean="0"/>
              <a:t>		</a:t>
            </a:r>
            <a:r>
              <a:rPr lang="en-US" altLang="en-US" sz="2800" b="1" i="1" smtClean="0">
                <a:solidFill>
                  <a:srgbClr val="009900"/>
                </a:solidFill>
              </a:rPr>
              <a:t>Fee or charge for mileage</a:t>
            </a:r>
          </a:p>
          <a:p>
            <a:pPr marL="0" indent="1588">
              <a:lnSpc>
                <a:spcPct val="80000"/>
              </a:lnSpc>
              <a:buFontTx/>
              <a:buNone/>
            </a:pPr>
            <a:r>
              <a:rPr lang="en-US" altLang="en-US" sz="2800" b="1" i="1" smtClean="0">
                <a:solidFill>
                  <a:srgbClr val="009900"/>
                </a:solidFill>
              </a:rPr>
              <a:t>		drop-off charge</a:t>
            </a:r>
          </a:p>
          <a:p>
            <a:pPr marL="0" indent="1588">
              <a:lnSpc>
                <a:spcPct val="80000"/>
              </a:lnSpc>
              <a:buFontTx/>
              <a:buNone/>
            </a:pPr>
            <a:r>
              <a:rPr lang="en-US" altLang="en-US" sz="2000" b="1" smtClean="0"/>
              <a:t>Examples of charges not considered necessary to complete the lease include:</a:t>
            </a:r>
          </a:p>
          <a:p>
            <a:pPr marL="0" indent="1588">
              <a:lnSpc>
                <a:spcPct val="80000"/>
              </a:lnSpc>
              <a:buFontTx/>
              <a:buNone/>
            </a:pPr>
            <a:r>
              <a:rPr lang="en-US" altLang="en-US" sz="2800" smtClean="0"/>
              <a:t>		</a:t>
            </a:r>
            <a:r>
              <a:rPr lang="en-US" altLang="en-US" sz="2800" b="1" i="1" smtClean="0">
                <a:solidFill>
                  <a:srgbClr val="009900"/>
                </a:solidFill>
              </a:rPr>
              <a:t>Charge for collision damage waiver</a:t>
            </a:r>
          </a:p>
          <a:p>
            <a:pPr marL="0" indent="1588">
              <a:lnSpc>
                <a:spcPct val="80000"/>
              </a:lnSpc>
              <a:buFontTx/>
              <a:buNone/>
            </a:pPr>
            <a:r>
              <a:rPr lang="en-US" altLang="en-US" sz="2800" b="1" i="1" smtClean="0">
                <a:solidFill>
                  <a:srgbClr val="009900"/>
                </a:solidFill>
              </a:rPr>
              <a:t>		Charges for fuel</a:t>
            </a:r>
          </a:p>
          <a:p>
            <a:pPr marL="0" indent="1588">
              <a:lnSpc>
                <a:spcPct val="80000"/>
              </a:lnSpc>
              <a:buFontTx/>
              <a:buNone/>
            </a:pPr>
            <a:r>
              <a:rPr lang="en-US" altLang="en-US" sz="2800" smtClean="0"/>
              <a:t>	</a:t>
            </a:r>
          </a:p>
        </p:txBody>
      </p:sp>
      <p:sp>
        <p:nvSpPr>
          <p:cNvPr id="16388" name="Text Box 8"/>
          <p:cNvSpPr txBox="1">
            <a:spLocks noChangeArrowheads="1"/>
          </p:cNvSpPr>
          <p:nvPr/>
        </p:nvSpPr>
        <p:spPr bwMode="auto">
          <a:xfrm>
            <a:off x="6477000" y="3581400"/>
            <a:ext cx="1676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600" b="1" i="1">
                <a:latin typeface="Times New Roman" pitchFamily="18" charset="0"/>
              </a:rPr>
              <a:t>NAC 372.922(8)</a:t>
            </a:r>
          </a:p>
        </p:txBody>
      </p:sp>
      <p:sp>
        <p:nvSpPr>
          <p:cNvPr id="16389" name="Text Box 10"/>
          <p:cNvSpPr txBox="1">
            <a:spLocks noChangeArrowheads="1"/>
          </p:cNvSpPr>
          <p:nvPr/>
        </p:nvSpPr>
        <p:spPr bwMode="auto">
          <a:xfrm>
            <a:off x="6518275" y="5943600"/>
            <a:ext cx="1600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600" b="1" i="1">
                <a:latin typeface="Times New Roman" pitchFamily="18" charset="0"/>
              </a:rPr>
              <a:t>NAC 372.922(9)</a:t>
            </a:r>
          </a:p>
        </p:txBody>
      </p:sp>
    </p:spTree>
  </p:cSld>
  <p:clrMapOvr>
    <a:masterClrMapping/>
  </p:clrMapOvr>
  <p:transition spd="slow">
    <p:cover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fontAlgn="auto">
              <a:spcAft>
                <a:spcPts val="0"/>
              </a:spcAft>
              <a:defRPr/>
            </a:pPr>
            <a:r>
              <a:rPr lang="en-US" altLang="en-US" b="1" dirty="0" smtClean="0">
                <a:latin typeface="+mn-lt"/>
              </a:rPr>
              <a:t>Other Sales/Use tax issues</a:t>
            </a:r>
          </a:p>
        </p:txBody>
      </p:sp>
      <p:sp>
        <p:nvSpPr>
          <p:cNvPr id="17411" name="Rectangle 3"/>
          <p:cNvSpPr>
            <a:spLocks noGrp="1" noChangeArrowheads="1"/>
          </p:cNvSpPr>
          <p:nvPr>
            <p:ph idx="1"/>
          </p:nvPr>
        </p:nvSpPr>
        <p:spPr/>
        <p:txBody>
          <a:bodyPr/>
          <a:lstStyle/>
          <a:p>
            <a:r>
              <a:rPr lang="en-US" altLang="en-US" smtClean="0"/>
              <a:t>Replacement parts</a:t>
            </a:r>
          </a:p>
          <a:p>
            <a:pPr algn="ctr">
              <a:buFontTx/>
              <a:buNone/>
            </a:pPr>
            <a:r>
              <a:rPr lang="en-US" altLang="en-US" smtClean="0"/>
              <a:t>	</a:t>
            </a:r>
            <a:r>
              <a:rPr lang="en-US" altLang="en-US" b="1" smtClean="0">
                <a:solidFill>
                  <a:srgbClr val="009900"/>
                </a:solidFill>
              </a:rPr>
              <a:t>Non-taxable if used for leased equipment since </a:t>
            </a:r>
          </a:p>
          <a:p>
            <a:pPr algn="ctr">
              <a:buFontTx/>
              <a:buNone/>
            </a:pPr>
            <a:r>
              <a:rPr lang="en-US" altLang="en-US" b="1" smtClean="0">
                <a:solidFill>
                  <a:srgbClr val="009900"/>
                </a:solidFill>
              </a:rPr>
              <a:t>tax is being charged to the customer</a:t>
            </a:r>
          </a:p>
          <a:p>
            <a:pPr>
              <a:buFontTx/>
              <a:buNone/>
            </a:pPr>
            <a:endParaRPr lang="en-US" altLang="en-US" smtClean="0"/>
          </a:p>
          <a:p>
            <a:pPr>
              <a:buFontTx/>
              <a:buNone/>
            </a:pPr>
            <a:r>
              <a:rPr lang="en-US" altLang="en-US" smtClean="0"/>
              <a:t>Sale of leased property</a:t>
            </a:r>
          </a:p>
          <a:p>
            <a:pPr algn="ctr">
              <a:buFontTx/>
              <a:buNone/>
            </a:pPr>
            <a:r>
              <a:rPr lang="en-US" altLang="en-US" b="1" smtClean="0"/>
              <a:t>	</a:t>
            </a:r>
            <a:r>
              <a:rPr lang="en-US" altLang="en-US" b="1" i="1" smtClean="0">
                <a:solidFill>
                  <a:srgbClr val="009900"/>
                </a:solidFill>
              </a:rPr>
              <a:t>Taxable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914400" y="304800"/>
            <a:ext cx="8229600" cy="1143000"/>
          </a:xfrm>
        </p:spPr>
        <p:txBody>
          <a:bodyPr/>
          <a:lstStyle/>
          <a:p>
            <a:pPr fontAlgn="auto">
              <a:spcAft>
                <a:spcPts val="0"/>
              </a:spcAft>
              <a:defRPr/>
            </a:pPr>
            <a:r>
              <a:rPr lang="en-US" altLang="en-US" b="1" dirty="0" smtClean="0">
                <a:latin typeface="+mn-lt"/>
              </a:rPr>
              <a:t>Written Response</a:t>
            </a:r>
          </a:p>
        </p:txBody>
      </p:sp>
      <p:sp>
        <p:nvSpPr>
          <p:cNvPr id="18435" name="Rectangle 3"/>
          <p:cNvSpPr>
            <a:spLocks noGrp="1" noChangeArrowheads="1"/>
          </p:cNvSpPr>
          <p:nvPr>
            <p:ph type="body" idx="4294967295"/>
          </p:nvPr>
        </p:nvSpPr>
        <p:spPr>
          <a:xfrm>
            <a:off x="685800" y="1600200"/>
            <a:ext cx="7543800" cy="4525963"/>
          </a:xfrm>
        </p:spPr>
        <p:txBody>
          <a:bodyPr/>
          <a:lstStyle/>
          <a:p>
            <a:pPr marL="0" indent="4763">
              <a:buFontTx/>
              <a:buNone/>
            </a:pPr>
            <a:r>
              <a:rPr lang="en-US" altLang="en-US" smtClean="0"/>
              <a:t>Most tax issues can be addressed by the Department of Taxation.  Please be advised that any responses to inquires made to the Department are only binding if put in writing, such as Nevada Revised Statutes, Administrative Code, Nevada Tax Notes, or in written correspondence.</a:t>
            </a:r>
          </a:p>
        </p:txBody>
      </p:sp>
    </p:spTree>
  </p:cSld>
  <p:clrMapOvr>
    <a:masterClrMapping/>
  </p:clrMapOvr>
  <p:transition spd="slow">
    <p:checke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7848600" cy="1143000"/>
          </a:xfrm>
        </p:spPr>
        <p:txBody>
          <a:bodyPr/>
          <a:lstStyle/>
          <a:p>
            <a:pPr fontAlgn="auto">
              <a:spcAft>
                <a:spcPts val="0"/>
              </a:spcAft>
              <a:defRPr/>
            </a:pPr>
            <a:r>
              <a:rPr lang="en-US" altLang="en-US" sz="4000" b="1" dirty="0" smtClean="0"/>
              <a:t>DEPARTMENT OF TAXATION </a:t>
            </a:r>
            <a:br>
              <a:rPr lang="en-US" altLang="en-US" sz="4000" b="1" dirty="0" smtClean="0"/>
            </a:br>
            <a:r>
              <a:rPr lang="en-US" altLang="en-US" sz="4000" b="1" dirty="0" smtClean="0"/>
              <a:t>Contact Information</a:t>
            </a:r>
          </a:p>
        </p:txBody>
      </p:sp>
      <p:sp>
        <p:nvSpPr>
          <p:cNvPr id="19459" name="Rectangle 3"/>
          <p:cNvSpPr>
            <a:spLocks noGrp="1" noChangeArrowheads="1"/>
          </p:cNvSpPr>
          <p:nvPr>
            <p:ph type="body" sz="half" idx="1"/>
          </p:nvPr>
        </p:nvSpPr>
        <p:spPr>
          <a:xfrm>
            <a:off x="457200" y="1676400"/>
            <a:ext cx="6477000" cy="914400"/>
          </a:xfrm>
        </p:spPr>
        <p:txBody>
          <a:bodyPr/>
          <a:lstStyle/>
          <a:p>
            <a:pPr>
              <a:lnSpc>
                <a:spcPct val="90000"/>
              </a:lnSpc>
              <a:spcBef>
                <a:spcPct val="0"/>
              </a:spcBef>
              <a:buFontTx/>
              <a:buNone/>
            </a:pPr>
            <a:r>
              <a:rPr lang="en-US" altLang="en-US" sz="2800" b="1" smtClean="0"/>
              <a:t>Our offices are open Monday-Friday</a:t>
            </a:r>
          </a:p>
          <a:p>
            <a:pPr>
              <a:lnSpc>
                <a:spcPct val="90000"/>
              </a:lnSpc>
              <a:spcBef>
                <a:spcPct val="0"/>
              </a:spcBef>
              <a:buFontTx/>
              <a:buNone/>
            </a:pPr>
            <a:r>
              <a:rPr lang="en-US" altLang="en-US" sz="2800" b="1" smtClean="0"/>
              <a:t>8:00 AM – 5:00 PM</a:t>
            </a:r>
          </a:p>
          <a:p>
            <a:pPr algn="ctr">
              <a:lnSpc>
                <a:spcPct val="90000"/>
              </a:lnSpc>
              <a:buFontTx/>
              <a:buNone/>
            </a:pPr>
            <a:endParaRPr lang="en-US" altLang="en-US" sz="2800" smtClean="0"/>
          </a:p>
          <a:p>
            <a:pPr algn="ctr">
              <a:lnSpc>
                <a:spcPct val="90000"/>
              </a:lnSpc>
              <a:buFontTx/>
              <a:buNone/>
            </a:pPr>
            <a:endParaRPr lang="en-US" altLang="en-US" sz="2400" smtClean="0"/>
          </a:p>
          <a:p>
            <a:pPr algn="ctr">
              <a:lnSpc>
                <a:spcPct val="90000"/>
              </a:lnSpc>
              <a:buFontTx/>
              <a:buNone/>
            </a:pPr>
            <a:endParaRPr lang="en-US" altLang="en-US" sz="3000" smtClean="0"/>
          </a:p>
          <a:p>
            <a:pPr algn="ctr">
              <a:lnSpc>
                <a:spcPct val="90000"/>
              </a:lnSpc>
              <a:buFontTx/>
              <a:buNone/>
            </a:pPr>
            <a:endParaRPr lang="en-US" altLang="en-US" sz="2800" smtClean="0"/>
          </a:p>
        </p:txBody>
      </p:sp>
      <p:pic>
        <p:nvPicPr>
          <p:cNvPr id="19460" name="Picture 4" descr="xusmz1nl[1]"/>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010400" y="1371600"/>
            <a:ext cx="1219200" cy="1600200"/>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8437" name="Rectangle 5"/>
          <p:cNvSpPr>
            <a:spLocks noChangeArrowheads="1"/>
          </p:cNvSpPr>
          <p:nvPr/>
        </p:nvSpPr>
        <p:spPr bwMode="auto">
          <a:xfrm>
            <a:off x="381000" y="3524250"/>
            <a:ext cx="3733800" cy="286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altLang="en-US" b="1" dirty="0" smtClean="0">
                <a:latin typeface="+mn-lt"/>
              </a:rPr>
              <a:t>Las Vegas</a:t>
            </a:r>
            <a:r>
              <a:rPr lang="en-US" altLang="en-US" dirty="0" smtClean="0">
                <a:latin typeface="+mn-lt"/>
              </a:rPr>
              <a:t>:</a:t>
            </a:r>
          </a:p>
          <a:p>
            <a:pPr>
              <a:defRPr/>
            </a:pPr>
            <a:r>
              <a:rPr lang="en-US" altLang="en-US" dirty="0" smtClean="0">
                <a:latin typeface="+mn-lt"/>
              </a:rPr>
              <a:t>Grant Sawyer Office Building</a:t>
            </a:r>
          </a:p>
          <a:p>
            <a:pPr>
              <a:defRPr/>
            </a:pPr>
            <a:r>
              <a:rPr lang="en-US" altLang="en-US" dirty="0" smtClean="0">
                <a:latin typeface="+mn-lt"/>
              </a:rPr>
              <a:t>555 E. Washington Avenue</a:t>
            </a:r>
          </a:p>
          <a:p>
            <a:pPr>
              <a:defRPr/>
            </a:pPr>
            <a:r>
              <a:rPr lang="en-US" altLang="en-US" dirty="0" smtClean="0">
                <a:latin typeface="+mn-lt"/>
              </a:rPr>
              <a:t>Suite 1300</a:t>
            </a:r>
          </a:p>
          <a:p>
            <a:pPr>
              <a:defRPr/>
            </a:pPr>
            <a:r>
              <a:rPr lang="en-US" altLang="en-US" dirty="0" smtClean="0">
                <a:latin typeface="+mn-lt"/>
              </a:rPr>
              <a:t>Las Vegas, NV 89101</a:t>
            </a:r>
          </a:p>
          <a:p>
            <a:pPr>
              <a:defRPr/>
            </a:pPr>
            <a:endParaRPr lang="en-US" altLang="en-US" dirty="0" smtClean="0"/>
          </a:p>
          <a:p>
            <a:pPr>
              <a:defRPr/>
            </a:pPr>
            <a:r>
              <a:rPr lang="en-US" altLang="en-US" b="1" dirty="0" smtClean="0">
                <a:latin typeface="+mn-lt"/>
              </a:rPr>
              <a:t>Henderson:</a:t>
            </a:r>
          </a:p>
          <a:p>
            <a:pPr>
              <a:defRPr/>
            </a:pPr>
            <a:r>
              <a:rPr lang="en-US" altLang="en-US" dirty="0" smtClean="0">
                <a:latin typeface="+mn-lt"/>
              </a:rPr>
              <a:t>2550 Paseo Verde Parkway</a:t>
            </a:r>
          </a:p>
          <a:p>
            <a:pPr>
              <a:defRPr/>
            </a:pPr>
            <a:r>
              <a:rPr lang="en-US" altLang="en-US" dirty="0" smtClean="0">
                <a:latin typeface="+mn-lt"/>
              </a:rPr>
              <a:t>Suite 180</a:t>
            </a:r>
          </a:p>
          <a:p>
            <a:pPr>
              <a:defRPr/>
            </a:pPr>
            <a:r>
              <a:rPr lang="en-US" altLang="en-US" dirty="0" smtClean="0">
                <a:latin typeface="+mn-lt"/>
              </a:rPr>
              <a:t>Henderson, NV 89074</a:t>
            </a:r>
          </a:p>
        </p:txBody>
      </p:sp>
      <p:sp>
        <p:nvSpPr>
          <p:cNvPr id="18438" name="Text Box 6"/>
          <p:cNvSpPr txBox="1">
            <a:spLocks noChangeArrowheads="1"/>
          </p:cNvSpPr>
          <p:nvPr/>
        </p:nvSpPr>
        <p:spPr bwMode="auto">
          <a:xfrm>
            <a:off x="4946650" y="3068638"/>
            <a:ext cx="3200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altLang="en-US" b="1" dirty="0" smtClean="0">
                <a:latin typeface="+mn-lt"/>
              </a:rPr>
              <a:t>Carson City</a:t>
            </a:r>
            <a:r>
              <a:rPr lang="en-US" altLang="en-US" dirty="0" smtClean="0">
                <a:latin typeface="+mn-lt"/>
              </a:rPr>
              <a:t>:</a:t>
            </a:r>
          </a:p>
          <a:p>
            <a:pPr>
              <a:defRPr/>
            </a:pPr>
            <a:r>
              <a:rPr lang="en-US" altLang="en-US" dirty="0" smtClean="0">
                <a:latin typeface="+mn-lt"/>
              </a:rPr>
              <a:t>1550 College Parkway</a:t>
            </a:r>
          </a:p>
          <a:p>
            <a:pPr>
              <a:defRPr/>
            </a:pPr>
            <a:r>
              <a:rPr lang="en-US" altLang="en-US" dirty="0" smtClean="0">
                <a:latin typeface="+mn-lt"/>
              </a:rPr>
              <a:t>Suite 115</a:t>
            </a:r>
          </a:p>
          <a:p>
            <a:pPr>
              <a:defRPr/>
            </a:pPr>
            <a:r>
              <a:rPr lang="en-US" altLang="en-US" dirty="0" smtClean="0">
                <a:latin typeface="+mn-lt"/>
              </a:rPr>
              <a:t>Carson City, NV 89706-7937</a:t>
            </a:r>
          </a:p>
        </p:txBody>
      </p:sp>
      <p:sp>
        <p:nvSpPr>
          <p:cNvPr id="19463" name="Text Box 7"/>
          <p:cNvSpPr txBox="1">
            <a:spLocks noChangeArrowheads="1"/>
          </p:cNvSpPr>
          <p:nvPr/>
        </p:nvSpPr>
        <p:spPr bwMode="auto">
          <a:xfrm>
            <a:off x="838200" y="6096000"/>
            <a:ext cx="3657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altLang="en-US"/>
          </a:p>
        </p:txBody>
      </p:sp>
      <p:sp>
        <p:nvSpPr>
          <p:cNvPr id="18440" name="Text Box 8"/>
          <p:cNvSpPr txBox="1">
            <a:spLocks noChangeArrowheads="1"/>
          </p:cNvSpPr>
          <p:nvPr/>
        </p:nvSpPr>
        <p:spPr bwMode="auto">
          <a:xfrm>
            <a:off x="4953000" y="4648200"/>
            <a:ext cx="33528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altLang="en-US" b="1" dirty="0" smtClean="0">
                <a:latin typeface="+mn-lt"/>
              </a:rPr>
              <a:t>Reno</a:t>
            </a:r>
            <a:r>
              <a:rPr lang="en-US" altLang="en-US" dirty="0" smtClean="0">
                <a:latin typeface="+mn-lt"/>
              </a:rPr>
              <a:t>:</a:t>
            </a:r>
          </a:p>
          <a:p>
            <a:pPr>
              <a:defRPr/>
            </a:pPr>
            <a:r>
              <a:rPr lang="en-US" altLang="en-US" dirty="0" smtClean="0">
                <a:latin typeface="+mn-lt"/>
              </a:rPr>
              <a:t>4600 </a:t>
            </a:r>
            <a:r>
              <a:rPr lang="en-US" altLang="en-US" dirty="0" err="1" smtClean="0">
                <a:latin typeface="+mn-lt"/>
              </a:rPr>
              <a:t>Kietzke</a:t>
            </a:r>
            <a:r>
              <a:rPr lang="en-US" altLang="en-US" dirty="0" smtClean="0">
                <a:latin typeface="+mn-lt"/>
              </a:rPr>
              <a:t> Lane</a:t>
            </a:r>
          </a:p>
          <a:p>
            <a:pPr>
              <a:defRPr/>
            </a:pPr>
            <a:r>
              <a:rPr lang="en-US" altLang="en-US" dirty="0" smtClean="0">
                <a:latin typeface="+mn-lt"/>
              </a:rPr>
              <a:t>Building L, Suite 235</a:t>
            </a:r>
          </a:p>
          <a:p>
            <a:pPr>
              <a:defRPr/>
            </a:pPr>
            <a:r>
              <a:rPr lang="en-US" altLang="en-US" dirty="0" smtClean="0">
                <a:latin typeface="+mn-lt"/>
              </a:rPr>
              <a:t>Reno, NV 89502</a:t>
            </a:r>
          </a:p>
        </p:txBody>
      </p:sp>
      <p:sp>
        <p:nvSpPr>
          <p:cNvPr id="18441" name="Text Box 11"/>
          <p:cNvSpPr txBox="1">
            <a:spLocks noChangeArrowheads="1"/>
          </p:cNvSpPr>
          <p:nvPr/>
        </p:nvSpPr>
        <p:spPr bwMode="auto">
          <a:xfrm>
            <a:off x="752475" y="2590800"/>
            <a:ext cx="2632075" cy="646113"/>
          </a:xfrm>
          <a:prstGeom prst="rect">
            <a:avLst/>
          </a:prstGeom>
          <a:solidFill>
            <a:schemeClr val="bg1"/>
          </a:solidFill>
          <a:ln w="6667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b="1" dirty="0" smtClean="0">
                <a:solidFill>
                  <a:srgbClr val="080808"/>
                </a:solidFill>
                <a:latin typeface="+mn-lt"/>
              </a:rPr>
              <a:t>Contact our Call Center at</a:t>
            </a:r>
            <a:endParaRPr lang="en-US" altLang="en-US" dirty="0" smtClean="0">
              <a:solidFill>
                <a:srgbClr val="080808"/>
              </a:solidFill>
              <a:latin typeface="+mn-lt"/>
            </a:endParaRPr>
          </a:p>
          <a:p>
            <a:pPr algn="ctr" eaLnBrk="1" hangingPunct="1">
              <a:defRPr/>
            </a:pPr>
            <a:r>
              <a:rPr lang="en-US" altLang="en-US" b="1" dirty="0" smtClean="0">
                <a:solidFill>
                  <a:srgbClr val="080808"/>
                </a:solidFill>
                <a:latin typeface="+mn-lt"/>
              </a:rPr>
              <a:t>1-866-962-3707</a:t>
            </a:r>
          </a:p>
        </p:txBody>
      </p:sp>
    </p:spTree>
  </p:cSld>
  <p:clrMapOvr>
    <a:masterClrMapping/>
  </p:clrMapOvr>
  <p:transition spd="slow">
    <p:spli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fontAlgn="auto">
              <a:spcAft>
                <a:spcPts val="0"/>
              </a:spcAft>
              <a:defRPr/>
            </a:pPr>
            <a:r>
              <a:rPr lang="en-US" altLang="en-US" b="1" dirty="0" smtClean="0">
                <a:latin typeface="+mn-lt"/>
              </a:rPr>
              <a:t>TYPES OF LEASES</a:t>
            </a:r>
          </a:p>
        </p:txBody>
      </p:sp>
      <p:sp>
        <p:nvSpPr>
          <p:cNvPr id="3075" name="Rectangle 3"/>
          <p:cNvSpPr>
            <a:spLocks noGrp="1" noChangeArrowheads="1"/>
          </p:cNvSpPr>
          <p:nvPr>
            <p:ph idx="1"/>
          </p:nvPr>
        </p:nvSpPr>
        <p:spPr/>
        <p:txBody>
          <a:bodyPr rtlCol="0">
            <a:normAutofit/>
          </a:bodyPr>
          <a:lstStyle/>
          <a:p>
            <a:pPr fontAlgn="auto">
              <a:spcAft>
                <a:spcPts val="0"/>
              </a:spcAft>
              <a:buFontTx/>
              <a:buNone/>
              <a:defRPr/>
            </a:pPr>
            <a:r>
              <a:rPr lang="en-US" altLang="en-US" sz="3200" b="1" u="sng" dirty="0" smtClean="0"/>
              <a:t>Long term</a:t>
            </a:r>
          </a:p>
          <a:p>
            <a:pPr fontAlgn="auto">
              <a:spcAft>
                <a:spcPts val="0"/>
              </a:spcAft>
              <a:buFont typeface="Arial" pitchFamily="34" charset="0"/>
              <a:buChar char="•"/>
              <a:defRPr/>
            </a:pPr>
            <a:r>
              <a:rPr lang="en-US" altLang="en-US" sz="2800" b="1" dirty="0" smtClean="0"/>
              <a:t>Vehicles</a:t>
            </a:r>
          </a:p>
          <a:p>
            <a:pPr fontAlgn="auto">
              <a:spcAft>
                <a:spcPts val="0"/>
              </a:spcAft>
              <a:buFont typeface="Arial" pitchFamily="34" charset="0"/>
              <a:buChar char="•"/>
              <a:defRPr/>
            </a:pPr>
            <a:r>
              <a:rPr lang="en-US" altLang="en-US" sz="2800" b="1" dirty="0" smtClean="0"/>
              <a:t> Heavy duty equipment</a:t>
            </a:r>
          </a:p>
          <a:p>
            <a:pPr fontAlgn="auto">
              <a:spcAft>
                <a:spcPts val="0"/>
              </a:spcAft>
              <a:buFont typeface="Arial" pitchFamily="34" charset="0"/>
              <a:buChar char="•"/>
              <a:defRPr/>
            </a:pPr>
            <a:r>
              <a:rPr lang="en-US" altLang="en-US" sz="2800" b="1" dirty="0" smtClean="0"/>
              <a:t>Main frame computer hardware</a:t>
            </a:r>
          </a:p>
          <a:p>
            <a:pPr marL="114300" indent="0" fontAlgn="auto">
              <a:spcAft>
                <a:spcPts val="0"/>
              </a:spcAft>
              <a:buFont typeface="Arial" pitchFamily="34" charset="0"/>
              <a:buNone/>
              <a:defRPr/>
            </a:pPr>
            <a:r>
              <a:rPr lang="en-US" altLang="en-US" sz="3200" b="1" u="sng" dirty="0" smtClean="0"/>
              <a:t>Short term</a:t>
            </a:r>
          </a:p>
          <a:p>
            <a:pPr fontAlgn="auto">
              <a:spcAft>
                <a:spcPts val="0"/>
              </a:spcAft>
              <a:buFont typeface="Arial" pitchFamily="34" charset="0"/>
              <a:buChar char="•"/>
              <a:defRPr/>
            </a:pPr>
            <a:r>
              <a:rPr lang="en-US" altLang="en-US" sz="2800" b="1" dirty="0" smtClean="0"/>
              <a:t>Vehicles</a:t>
            </a:r>
          </a:p>
          <a:p>
            <a:pPr fontAlgn="auto">
              <a:spcAft>
                <a:spcPts val="0"/>
              </a:spcAft>
              <a:buFont typeface="Arial" pitchFamily="34" charset="0"/>
              <a:buChar char="•"/>
              <a:defRPr/>
            </a:pPr>
            <a:r>
              <a:rPr lang="en-US" altLang="en-US" sz="2800" b="1" dirty="0" smtClean="0"/>
              <a:t>Audio visual equipment</a:t>
            </a:r>
          </a:p>
          <a:p>
            <a:pPr fontAlgn="auto">
              <a:spcAft>
                <a:spcPts val="0"/>
              </a:spcAft>
              <a:buFont typeface="Arial" pitchFamily="34" charset="0"/>
              <a:buChar char="•"/>
              <a:defRPr/>
            </a:pPr>
            <a:r>
              <a:rPr lang="en-US" altLang="en-US" sz="2800" b="1" dirty="0" smtClean="0"/>
              <a:t>Photocopiers – office machines</a:t>
            </a:r>
          </a:p>
          <a:p>
            <a:pPr fontAlgn="auto">
              <a:spcAft>
                <a:spcPts val="0"/>
              </a:spcAft>
              <a:buFontTx/>
              <a:buNone/>
              <a:defRPr/>
            </a:pPr>
            <a:endParaRPr lang="en-US" altLang="en-US" sz="28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fontAlgn="auto">
              <a:spcAft>
                <a:spcPts val="0"/>
              </a:spcAft>
              <a:defRPr/>
            </a:pPr>
            <a:r>
              <a:rPr lang="en-US" altLang="en-US" b="1" dirty="0" smtClean="0">
                <a:latin typeface="+mn-lt"/>
              </a:rPr>
              <a:t>Leases in General</a:t>
            </a:r>
          </a:p>
        </p:txBody>
      </p:sp>
      <p:sp>
        <p:nvSpPr>
          <p:cNvPr id="5123" name="Rectangle 3"/>
          <p:cNvSpPr>
            <a:spLocks noGrp="1" noChangeArrowheads="1"/>
          </p:cNvSpPr>
          <p:nvPr>
            <p:ph idx="1"/>
          </p:nvPr>
        </p:nvSpPr>
        <p:spPr/>
        <p:txBody>
          <a:bodyPr/>
          <a:lstStyle/>
          <a:p>
            <a:pPr>
              <a:buFontTx/>
              <a:buNone/>
            </a:pPr>
            <a:r>
              <a:rPr lang="en-US" altLang="en-US" smtClean="0"/>
              <a:t>Lease or rental means</a:t>
            </a:r>
          </a:p>
          <a:p>
            <a:pPr>
              <a:buFontTx/>
              <a:buNone/>
            </a:pPr>
            <a:endParaRPr lang="en-US" altLang="en-US" smtClean="0"/>
          </a:p>
          <a:p>
            <a:pPr>
              <a:lnSpc>
                <a:spcPct val="90000"/>
              </a:lnSpc>
              <a:spcBef>
                <a:spcPct val="0"/>
              </a:spcBef>
            </a:pPr>
            <a:r>
              <a:rPr lang="en-US" altLang="en-US" sz="2400" smtClean="0"/>
              <a:t>“Any transfer of possession or control of tangible personal property for a fixed or indeterminate term for consideration”</a:t>
            </a:r>
          </a:p>
          <a:p>
            <a:pPr>
              <a:lnSpc>
                <a:spcPct val="90000"/>
              </a:lnSpc>
              <a:spcBef>
                <a:spcPct val="0"/>
              </a:spcBef>
              <a:buFontTx/>
              <a:buNone/>
            </a:pPr>
            <a:endParaRPr lang="en-US" altLang="en-US" sz="2400" smtClean="0"/>
          </a:p>
          <a:p>
            <a:pPr>
              <a:lnSpc>
                <a:spcPct val="90000"/>
              </a:lnSpc>
              <a:spcBef>
                <a:spcPct val="0"/>
              </a:spcBef>
            </a:pPr>
            <a:r>
              <a:rPr lang="en-US" altLang="en-US" sz="2400" smtClean="0"/>
              <a:t>Applies “regardless of whether a transaction is characterized as a lease or rental under generally accepted accounting principles…” (GAAP)</a:t>
            </a:r>
          </a:p>
          <a:p>
            <a:pPr>
              <a:lnSpc>
                <a:spcPct val="90000"/>
              </a:lnSpc>
              <a:spcBef>
                <a:spcPct val="0"/>
              </a:spcBef>
            </a:pPr>
            <a:endParaRPr lang="en-US" altLang="en-US" sz="2400" smtClean="0"/>
          </a:p>
          <a:p>
            <a:pPr>
              <a:lnSpc>
                <a:spcPct val="90000"/>
              </a:lnSpc>
              <a:spcBef>
                <a:spcPct val="0"/>
              </a:spcBef>
              <a:buFontTx/>
              <a:buNone/>
            </a:pPr>
            <a:endParaRPr lang="en-US" altLang="en-US" sz="2400" smtClean="0"/>
          </a:p>
          <a:p>
            <a:pPr>
              <a:lnSpc>
                <a:spcPct val="90000"/>
              </a:lnSpc>
              <a:spcBef>
                <a:spcPct val="0"/>
              </a:spcBef>
              <a:buFontTx/>
              <a:buNone/>
            </a:pPr>
            <a:r>
              <a:rPr lang="en-US" altLang="en-US" sz="1600" i="1" smtClean="0"/>
              <a:t>NRS 360B.450</a:t>
            </a:r>
          </a:p>
        </p:txBody>
      </p:sp>
    </p:spTree>
  </p:cSld>
  <p:clrMapOvr>
    <a:masterClrMapping/>
  </p:clrMapOvr>
  <p:transition spd="slow">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fontAlgn="auto">
              <a:spcAft>
                <a:spcPts val="0"/>
              </a:spcAft>
              <a:defRPr/>
            </a:pPr>
            <a:r>
              <a:rPr lang="en-US" altLang="en-US" smtClean="0"/>
              <a:t>Summary of Lease </a:t>
            </a:r>
            <a:br>
              <a:rPr lang="en-US" altLang="en-US" smtClean="0"/>
            </a:br>
            <a:r>
              <a:rPr lang="en-US" altLang="en-US" smtClean="0"/>
              <a:t>Statutes and Regulations</a:t>
            </a:r>
          </a:p>
        </p:txBody>
      </p:sp>
      <p:sp>
        <p:nvSpPr>
          <p:cNvPr id="26627" name="Rectangle 3"/>
          <p:cNvSpPr>
            <a:spLocks noGrp="1" noChangeArrowheads="1"/>
          </p:cNvSpPr>
          <p:nvPr>
            <p:ph idx="1"/>
          </p:nvPr>
        </p:nvSpPr>
        <p:spPr>
          <a:xfrm>
            <a:off x="533400" y="1524000"/>
            <a:ext cx="8153400" cy="5562600"/>
          </a:xfrm>
        </p:spPr>
        <p:txBody>
          <a:bodyPr/>
          <a:lstStyle/>
          <a:p>
            <a:r>
              <a:rPr lang="en-US" altLang="en-US" smtClean="0"/>
              <a:t>Tax burden on Lessee, not lessor</a:t>
            </a:r>
          </a:p>
          <a:p>
            <a:r>
              <a:rPr lang="en-US" altLang="en-US" smtClean="0"/>
              <a:t>Resale certificates can be accepted for re-rentals</a:t>
            </a:r>
          </a:p>
          <a:p>
            <a:r>
              <a:rPr lang="en-US" altLang="en-US" smtClean="0"/>
              <a:t>Each re-rental is a  new ‘sale’ and taxable</a:t>
            </a:r>
          </a:p>
          <a:p>
            <a:r>
              <a:rPr lang="en-US" altLang="en-US" smtClean="0"/>
              <a:t>Rentals between related parties must be at fair market value</a:t>
            </a:r>
          </a:p>
          <a:p>
            <a:r>
              <a:rPr lang="en-US" altLang="en-US" smtClean="0"/>
              <a:t>Considered a sales tax and reportable as a sale (</a:t>
            </a:r>
            <a:r>
              <a:rPr lang="en-US" altLang="en-US" sz="2400" b="1" i="1" smtClean="0">
                <a:latin typeface="Times New Roman" pitchFamily="18" charset="0"/>
              </a:rPr>
              <a:t>collection allowance</a:t>
            </a:r>
            <a:r>
              <a:rPr lang="en-US" altLang="en-US" smtClean="0"/>
              <a:t>)</a:t>
            </a:r>
          </a:p>
          <a:p>
            <a:r>
              <a:rPr lang="en-US" altLang="en-US" smtClean="0"/>
              <a:t>And………..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150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wipe(left)">
                                      <p:cBhvr>
                                        <p:cTn id="7" dur="3000"/>
                                        <p:tgtEl>
                                          <p:spTgt spid="26627">
                                            <p:txEl>
                                              <p:pRg st="0" end="0"/>
                                            </p:txEl>
                                          </p:spTgt>
                                        </p:tgtEl>
                                      </p:cBhvr>
                                    </p:animEffect>
                                  </p:childTnLst>
                                </p:cTn>
                              </p:par>
                            </p:childTnLst>
                          </p:cTn>
                        </p:par>
                        <p:par>
                          <p:cTn id="8" fill="hold" nodeType="afterGroup">
                            <p:stCondLst>
                              <p:cond delay="4500"/>
                            </p:stCondLst>
                            <p:childTnLst>
                              <p:par>
                                <p:cTn id="9" presetID="7" presetClass="entr" presetSubtype="8" fill="hold" nodeType="after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anim calcmode="lin" valueType="num">
                                      <p:cBhvr additive="base">
                                        <p:cTn id="11" dur="30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2" dur="3000" fill="hold"/>
                                        <p:tgtEl>
                                          <p:spTgt spid="26627">
                                            <p:txEl>
                                              <p:pRg st="1" end="1"/>
                                            </p:txEl>
                                          </p:spTgt>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7500"/>
                            </p:stCondLst>
                            <p:childTnLst>
                              <p:par>
                                <p:cTn id="14" presetID="7" presetClass="entr" presetSubtype="8" fill="hold" nodeType="afterEffect">
                                  <p:stCondLst>
                                    <p:cond delay="0"/>
                                  </p:stCondLst>
                                  <p:childTnLst>
                                    <p:set>
                                      <p:cBhvr>
                                        <p:cTn id="15" dur="1" fill="hold">
                                          <p:stCondLst>
                                            <p:cond delay="0"/>
                                          </p:stCondLst>
                                        </p:cTn>
                                        <p:tgtEl>
                                          <p:spTgt spid="26627">
                                            <p:txEl>
                                              <p:pRg st="2" end="2"/>
                                            </p:txEl>
                                          </p:spTgt>
                                        </p:tgtEl>
                                        <p:attrNameLst>
                                          <p:attrName>style.visibility</p:attrName>
                                        </p:attrNameLst>
                                      </p:cBhvr>
                                      <p:to>
                                        <p:strVal val="visible"/>
                                      </p:to>
                                    </p:set>
                                    <p:anim calcmode="lin" valueType="num">
                                      <p:cBhvr additive="base">
                                        <p:cTn id="16" dur="30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17" dur="3000" fill="hold"/>
                                        <p:tgtEl>
                                          <p:spTgt spid="26627">
                                            <p:txEl>
                                              <p:pRg st="2" end="2"/>
                                            </p:txEl>
                                          </p:spTgt>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0500"/>
                            </p:stCondLst>
                            <p:childTnLst>
                              <p:par>
                                <p:cTn id="19" presetID="7" presetClass="entr" presetSubtype="8" fill="hold" nodeType="afterEffect">
                                  <p:stCondLst>
                                    <p:cond delay="0"/>
                                  </p:stCondLst>
                                  <p:childTnLst>
                                    <p:set>
                                      <p:cBhvr>
                                        <p:cTn id="20" dur="1" fill="hold">
                                          <p:stCondLst>
                                            <p:cond delay="0"/>
                                          </p:stCondLst>
                                        </p:cTn>
                                        <p:tgtEl>
                                          <p:spTgt spid="26627">
                                            <p:txEl>
                                              <p:pRg st="3" end="3"/>
                                            </p:txEl>
                                          </p:spTgt>
                                        </p:tgtEl>
                                        <p:attrNameLst>
                                          <p:attrName>style.visibility</p:attrName>
                                        </p:attrNameLst>
                                      </p:cBhvr>
                                      <p:to>
                                        <p:strVal val="visible"/>
                                      </p:to>
                                    </p:set>
                                    <p:anim calcmode="lin" valueType="num">
                                      <p:cBhvr additive="base">
                                        <p:cTn id="21" dur="3000" fill="hold"/>
                                        <p:tgtEl>
                                          <p:spTgt spid="26627">
                                            <p:txEl>
                                              <p:pRg st="3" end="3"/>
                                            </p:txEl>
                                          </p:spTgt>
                                        </p:tgtEl>
                                        <p:attrNameLst>
                                          <p:attrName>ppt_x</p:attrName>
                                        </p:attrNameLst>
                                      </p:cBhvr>
                                      <p:tavLst>
                                        <p:tav tm="0">
                                          <p:val>
                                            <p:strVal val="0-#ppt_w/2"/>
                                          </p:val>
                                        </p:tav>
                                        <p:tav tm="100000">
                                          <p:val>
                                            <p:strVal val="#ppt_x"/>
                                          </p:val>
                                        </p:tav>
                                      </p:tavLst>
                                    </p:anim>
                                    <p:anim calcmode="lin" valueType="num">
                                      <p:cBhvr additive="base">
                                        <p:cTn id="22" dur="3000" fill="hold"/>
                                        <p:tgtEl>
                                          <p:spTgt spid="26627">
                                            <p:txEl>
                                              <p:pRg st="3" end="3"/>
                                            </p:txEl>
                                          </p:spTgt>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13500"/>
                            </p:stCondLst>
                            <p:childTnLst>
                              <p:par>
                                <p:cTn id="24" presetID="2" presetClass="entr" presetSubtype="8" fill="hold" nodeType="afterEffect">
                                  <p:stCondLst>
                                    <p:cond delay="0"/>
                                  </p:stCondLst>
                                  <p:childTnLst>
                                    <p:set>
                                      <p:cBhvr>
                                        <p:cTn id="25" dur="1" fill="hold">
                                          <p:stCondLst>
                                            <p:cond delay="0"/>
                                          </p:stCondLst>
                                        </p:cTn>
                                        <p:tgtEl>
                                          <p:spTgt spid="26627">
                                            <p:txEl>
                                              <p:pRg st="4" end="4"/>
                                            </p:txEl>
                                          </p:spTgt>
                                        </p:tgtEl>
                                        <p:attrNameLst>
                                          <p:attrName>style.visibility</p:attrName>
                                        </p:attrNameLst>
                                      </p:cBhvr>
                                      <p:to>
                                        <p:strVal val="visible"/>
                                      </p:to>
                                    </p:set>
                                    <p:anim calcmode="lin" valueType="num">
                                      <p:cBhvr additive="base">
                                        <p:cTn id="26" dur="3000" fill="hold"/>
                                        <p:tgtEl>
                                          <p:spTgt spid="26627">
                                            <p:txEl>
                                              <p:pRg st="4" end="4"/>
                                            </p:txEl>
                                          </p:spTgt>
                                        </p:tgtEl>
                                        <p:attrNameLst>
                                          <p:attrName>ppt_x</p:attrName>
                                        </p:attrNameLst>
                                      </p:cBhvr>
                                      <p:tavLst>
                                        <p:tav tm="0">
                                          <p:val>
                                            <p:strVal val="0-#ppt_w/2"/>
                                          </p:val>
                                        </p:tav>
                                        <p:tav tm="100000">
                                          <p:val>
                                            <p:strVal val="#ppt_x"/>
                                          </p:val>
                                        </p:tav>
                                      </p:tavLst>
                                    </p:anim>
                                    <p:anim calcmode="lin" valueType="num">
                                      <p:cBhvr additive="base">
                                        <p:cTn id="27" dur="3000" fill="hold"/>
                                        <p:tgtEl>
                                          <p:spTgt spid="26627">
                                            <p:txEl>
                                              <p:pRg st="4" end="4"/>
                                            </p:txEl>
                                          </p:spTgt>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16500"/>
                            </p:stCondLst>
                            <p:childTnLst>
                              <p:par>
                                <p:cTn id="29" presetID="53" presetClass="entr" presetSubtype="0" fill="hold" nodeType="afterEffect">
                                  <p:stCondLst>
                                    <p:cond delay="0"/>
                                  </p:stCondLst>
                                  <p:childTnLst>
                                    <p:set>
                                      <p:cBhvr>
                                        <p:cTn id="30" dur="1" fill="hold">
                                          <p:stCondLst>
                                            <p:cond delay="0"/>
                                          </p:stCondLst>
                                        </p:cTn>
                                        <p:tgtEl>
                                          <p:spTgt spid="26627">
                                            <p:txEl>
                                              <p:pRg st="5" end="5"/>
                                            </p:txEl>
                                          </p:spTgt>
                                        </p:tgtEl>
                                        <p:attrNameLst>
                                          <p:attrName>style.visibility</p:attrName>
                                        </p:attrNameLst>
                                      </p:cBhvr>
                                      <p:to>
                                        <p:strVal val="visible"/>
                                      </p:to>
                                    </p:set>
                                    <p:anim calcmode="lin" valueType="num">
                                      <p:cBhvr>
                                        <p:cTn id="31" dur="3000" fill="hold"/>
                                        <p:tgtEl>
                                          <p:spTgt spid="26627">
                                            <p:txEl>
                                              <p:pRg st="5" end="5"/>
                                            </p:txEl>
                                          </p:spTgt>
                                        </p:tgtEl>
                                        <p:attrNameLst>
                                          <p:attrName>ppt_w</p:attrName>
                                        </p:attrNameLst>
                                      </p:cBhvr>
                                      <p:tavLst>
                                        <p:tav tm="0">
                                          <p:val>
                                            <p:fltVal val="0"/>
                                          </p:val>
                                        </p:tav>
                                        <p:tav tm="100000">
                                          <p:val>
                                            <p:strVal val="#ppt_w"/>
                                          </p:val>
                                        </p:tav>
                                      </p:tavLst>
                                    </p:anim>
                                    <p:anim calcmode="lin" valueType="num">
                                      <p:cBhvr>
                                        <p:cTn id="32" dur="3000" fill="hold"/>
                                        <p:tgtEl>
                                          <p:spTgt spid="26627">
                                            <p:txEl>
                                              <p:pRg st="5" end="5"/>
                                            </p:txEl>
                                          </p:spTgt>
                                        </p:tgtEl>
                                        <p:attrNameLst>
                                          <p:attrName>ppt_h</p:attrName>
                                        </p:attrNameLst>
                                      </p:cBhvr>
                                      <p:tavLst>
                                        <p:tav tm="0">
                                          <p:val>
                                            <p:fltVal val="0"/>
                                          </p:val>
                                        </p:tav>
                                        <p:tav tm="100000">
                                          <p:val>
                                            <p:strVal val="#ppt_h"/>
                                          </p:val>
                                        </p:tav>
                                      </p:tavLst>
                                    </p:anim>
                                    <p:animEffect transition="in" filter="fade">
                                      <p:cBhvr>
                                        <p:cTn id="33" dur="3000"/>
                                        <p:tgtEl>
                                          <p:spTgt spid="266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fontAlgn="auto">
              <a:spcAft>
                <a:spcPts val="0"/>
              </a:spcAft>
              <a:defRPr/>
            </a:pPr>
            <a:r>
              <a:rPr lang="en-US" altLang="en-US" sz="4000" smtClean="0"/>
              <a:t>Summary of Lease </a:t>
            </a:r>
            <a:br>
              <a:rPr lang="en-US" altLang="en-US" sz="4000" smtClean="0"/>
            </a:br>
            <a:r>
              <a:rPr lang="en-US" altLang="en-US" sz="4000" smtClean="0"/>
              <a:t>Statutes and Regulations</a:t>
            </a:r>
          </a:p>
        </p:txBody>
      </p:sp>
      <p:sp>
        <p:nvSpPr>
          <p:cNvPr id="7171" name="Rectangle 3"/>
          <p:cNvSpPr>
            <a:spLocks noGrp="1" noChangeArrowheads="1"/>
          </p:cNvSpPr>
          <p:nvPr>
            <p:ph idx="1"/>
          </p:nvPr>
        </p:nvSpPr>
        <p:spPr/>
        <p:txBody>
          <a:bodyPr/>
          <a:lstStyle/>
          <a:p>
            <a:r>
              <a:rPr lang="en-US" altLang="en-US" smtClean="0"/>
              <a:t>Since leases/rents are considered a sale</a:t>
            </a:r>
          </a:p>
          <a:p>
            <a:r>
              <a:rPr lang="en-US" altLang="en-US" smtClean="0"/>
              <a:t>And since sales to Nevada exempted entities are tax-free</a:t>
            </a:r>
          </a:p>
          <a:p>
            <a:r>
              <a:rPr lang="en-US" altLang="en-US" smtClean="0"/>
              <a:t>Therefore, </a:t>
            </a:r>
            <a:r>
              <a:rPr lang="en-US" altLang="en-US" u="sng" smtClean="0"/>
              <a:t>no sales tax</a:t>
            </a:r>
            <a:r>
              <a:rPr lang="en-US" altLang="en-US" smtClean="0"/>
              <a:t> is due by either the lessor or the lessee when the lessee is an exempt entity!</a:t>
            </a:r>
          </a:p>
          <a:p>
            <a:r>
              <a:rPr lang="en-US" altLang="en-US" smtClean="0"/>
              <a:t>NAC 372.934 through NAC 372.947 cover leasing after 11/25/2009.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
          <p:cNvSpPr>
            <a:spLocks noGrp="1" noChangeArrowheads="1"/>
          </p:cNvSpPr>
          <p:nvPr>
            <p:ph type="title"/>
          </p:nvPr>
        </p:nvSpPr>
        <p:spPr/>
        <p:txBody>
          <a:bodyPr>
            <a:normAutofit fontScale="90000"/>
          </a:bodyPr>
          <a:lstStyle/>
          <a:p>
            <a:pPr fontAlgn="auto">
              <a:spcAft>
                <a:spcPts val="0"/>
              </a:spcAft>
              <a:defRPr/>
            </a:pPr>
            <a:r>
              <a:rPr lang="en-US" altLang="en-US" sz="4000" smtClean="0"/>
              <a:t>Summary of Lease </a:t>
            </a:r>
            <a:br>
              <a:rPr lang="en-US" altLang="en-US" sz="4000" smtClean="0"/>
            </a:br>
            <a:r>
              <a:rPr lang="en-US" altLang="en-US" sz="4000" smtClean="0"/>
              <a:t>Statutes and Regulations</a:t>
            </a:r>
          </a:p>
        </p:txBody>
      </p:sp>
      <p:sp>
        <p:nvSpPr>
          <p:cNvPr id="69635" name="Rectangle 3"/>
          <p:cNvSpPr>
            <a:spLocks noGrp="1" noChangeArrowheads="1"/>
          </p:cNvSpPr>
          <p:nvPr>
            <p:ph idx="1"/>
          </p:nvPr>
        </p:nvSpPr>
        <p:spPr>
          <a:xfrm>
            <a:off x="0" y="1600200"/>
            <a:ext cx="8534400" cy="5257800"/>
          </a:xfrm>
        </p:spPr>
        <p:txBody>
          <a:bodyPr/>
          <a:lstStyle/>
          <a:p>
            <a:pPr algn="ctr">
              <a:buFontTx/>
              <a:buNone/>
            </a:pPr>
            <a:r>
              <a:rPr lang="en-US" altLang="en-US" sz="2800" b="1" smtClean="0"/>
              <a:t>Elections regarding tax on leased equipment:</a:t>
            </a:r>
          </a:p>
          <a:p>
            <a:pPr>
              <a:buFont typeface="Wingdings" pitchFamily="2" charset="2"/>
              <a:buNone/>
            </a:pPr>
            <a:endParaRPr lang="en-US" altLang="en-US" sz="2800" smtClean="0"/>
          </a:p>
          <a:p>
            <a:pPr>
              <a:buFont typeface="Wingdings" pitchFamily="2" charset="2"/>
              <a:buChar char="Ø"/>
            </a:pPr>
            <a:r>
              <a:rPr lang="en-US" altLang="en-US" sz="2800" smtClean="0"/>
              <a:t>If a lessor wants to pass on the tax in the form of tax on the rental stream, they need to take </a:t>
            </a:r>
            <a:r>
              <a:rPr lang="en-US" altLang="en-US" sz="2800" b="1" smtClean="0">
                <a:solidFill>
                  <a:srgbClr val="FF0000"/>
                </a:solidFill>
              </a:rPr>
              <a:t>NO ACTION</a:t>
            </a:r>
            <a:r>
              <a:rPr lang="en-US" altLang="en-US" sz="2800" smtClean="0"/>
              <a:t> thus mandating that each time the item is rented th e item </a:t>
            </a:r>
            <a:r>
              <a:rPr lang="en-US" altLang="en-US" sz="2800" b="1" smtClean="0"/>
              <a:t>MUST</a:t>
            </a:r>
            <a:r>
              <a:rPr lang="en-US" altLang="en-US" sz="2800" smtClean="0"/>
              <a:t> be taxed.  Note that the lessor still has the option of paying the tax on the purchase, but this </a:t>
            </a:r>
            <a:r>
              <a:rPr lang="en-US" altLang="en-US" sz="2800" b="1" smtClean="0">
                <a:solidFill>
                  <a:schemeClr val="accent2"/>
                </a:solidFill>
              </a:rPr>
              <a:t>MUST</a:t>
            </a:r>
            <a:r>
              <a:rPr lang="en-US" altLang="en-US" sz="2800" smtClean="0"/>
              <a:t> be done prior to the due date of the </a:t>
            </a:r>
            <a:r>
              <a:rPr lang="en-US" altLang="en-US" sz="2800" smtClean="0">
                <a:solidFill>
                  <a:schemeClr val="accent2"/>
                </a:solidFill>
              </a:rPr>
              <a:t>first</a:t>
            </a:r>
            <a:r>
              <a:rPr lang="en-US" altLang="en-US" sz="2800" smtClean="0"/>
              <a:t> sales/use tax return following the purchase of the equipment.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69635">
                                            <p:txEl>
                                              <p:pRg st="2" end="2"/>
                                            </p:txEl>
                                          </p:spTgt>
                                        </p:tgtEl>
                                        <p:attrNameLst>
                                          <p:attrName>style.visibility</p:attrName>
                                        </p:attrNameLst>
                                      </p:cBhvr>
                                      <p:to>
                                        <p:strVal val="visible"/>
                                      </p:to>
                                    </p:set>
                                    <p:animEffect transition="in" filter="wipe(up)">
                                      <p:cBhvr>
                                        <p:cTn id="7" dur="5000"/>
                                        <p:tgtEl>
                                          <p:spTgt spid="696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fontAlgn="auto">
              <a:spcAft>
                <a:spcPts val="0"/>
              </a:spcAft>
              <a:defRPr/>
            </a:pPr>
            <a:r>
              <a:rPr lang="en-US" altLang="en-US" sz="4000" smtClean="0"/>
              <a:t>Summary of Lease </a:t>
            </a:r>
            <a:br>
              <a:rPr lang="en-US" altLang="en-US" sz="4000" smtClean="0"/>
            </a:br>
            <a:r>
              <a:rPr lang="en-US" altLang="en-US" sz="4000" smtClean="0"/>
              <a:t>Statutes and Regulations</a:t>
            </a:r>
          </a:p>
        </p:txBody>
      </p:sp>
      <p:sp>
        <p:nvSpPr>
          <p:cNvPr id="36867" name="Rectangle 3"/>
          <p:cNvSpPr>
            <a:spLocks noGrp="1" noChangeArrowheads="1"/>
          </p:cNvSpPr>
          <p:nvPr>
            <p:ph idx="1"/>
          </p:nvPr>
        </p:nvSpPr>
        <p:spPr/>
        <p:txBody>
          <a:bodyPr rtlCol="0">
            <a:normAutofit/>
          </a:bodyPr>
          <a:lstStyle/>
          <a:p>
            <a:pPr fontAlgn="auto">
              <a:lnSpc>
                <a:spcPct val="80000"/>
              </a:lnSpc>
              <a:spcAft>
                <a:spcPts val="0"/>
              </a:spcAft>
              <a:buFont typeface="Arial" pitchFamily="34" charset="0"/>
              <a:buChar char="•"/>
              <a:defRPr/>
            </a:pPr>
            <a:r>
              <a:rPr lang="en-US" sz="2800" dirty="0" smtClean="0"/>
              <a:t>If the lease or rental contract requires an operator for any amount of time and that operator is necessary to perform as designed, the lease is</a:t>
            </a:r>
          </a:p>
          <a:p>
            <a:pPr algn="ctr" fontAlgn="auto">
              <a:lnSpc>
                <a:spcPct val="80000"/>
              </a:lnSpc>
              <a:spcAft>
                <a:spcPts val="0"/>
              </a:spcAft>
              <a:buFontTx/>
              <a:buNone/>
              <a:defRPr/>
            </a:pPr>
            <a:r>
              <a:rPr lang="en-US" sz="2800" dirty="0" smtClean="0"/>
              <a:t>	</a:t>
            </a:r>
            <a:r>
              <a:rPr lang="en-US" sz="4800" dirty="0" smtClean="0">
                <a:solidFill>
                  <a:srgbClr val="008000"/>
                </a:solidFill>
                <a:effectLst>
                  <a:outerShdw blurRad="38100" dist="38100" dir="2700000" algn="tl">
                    <a:srgbClr val="000000"/>
                  </a:outerShdw>
                </a:effectLst>
                <a:latin typeface="Jokerman" pitchFamily="82" charset="0"/>
              </a:rPr>
              <a:t>NOT TAXABLE!</a:t>
            </a:r>
            <a:br>
              <a:rPr lang="en-US" sz="4800" dirty="0" smtClean="0">
                <a:solidFill>
                  <a:srgbClr val="008000"/>
                </a:solidFill>
                <a:effectLst>
                  <a:outerShdw blurRad="38100" dist="38100" dir="2700000" algn="tl">
                    <a:srgbClr val="000000"/>
                  </a:outerShdw>
                </a:effectLst>
                <a:latin typeface="Jokerman" pitchFamily="82" charset="0"/>
              </a:rPr>
            </a:br>
            <a:endParaRPr lang="en-US" sz="4800" dirty="0" smtClean="0">
              <a:solidFill>
                <a:srgbClr val="008000"/>
              </a:solidFill>
              <a:effectLst>
                <a:outerShdw blurRad="38100" dist="38100" dir="2700000" algn="tl">
                  <a:srgbClr val="000000"/>
                </a:outerShdw>
              </a:effectLst>
              <a:latin typeface="Jokerman" pitchFamily="82" charset="0"/>
            </a:endParaRPr>
          </a:p>
          <a:p>
            <a:pPr fontAlgn="auto">
              <a:lnSpc>
                <a:spcPct val="80000"/>
              </a:lnSpc>
              <a:spcAft>
                <a:spcPts val="0"/>
              </a:spcAft>
              <a:buFontTx/>
              <a:buNone/>
              <a:defRPr/>
            </a:pPr>
            <a:r>
              <a:rPr lang="en-US" sz="2800" dirty="0" smtClean="0"/>
              <a:t>Example:  Carpet Cleaning Company</a:t>
            </a:r>
          </a:p>
          <a:p>
            <a:pPr fontAlgn="auto">
              <a:lnSpc>
                <a:spcPct val="80000"/>
              </a:lnSpc>
              <a:spcAft>
                <a:spcPts val="0"/>
              </a:spcAft>
              <a:buFontTx/>
              <a:buNone/>
              <a:defRPr/>
            </a:pPr>
            <a:r>
              <a:rPr lang="en-US" sz="2800" dirty="0" smtClean="0"/>
              <a:t>		        Shredding Company</a:t>
            </a:r>
          </a:p>
        </p:txBody>
      </p:sp>
      <p:sp>
        <p:nvSpPr>
          <p:cNvPr id="9220" name="Text Box 4"/>
          <p:cNvSpPr txBox="1">
            <a:spLocks noChangeArrowheads="1"/>
          </p:cNvSpPr>
          <p:nvPr/>
        </p:nvSpPr>
        <p:spPr bwMode="auto">
          <a:xfrm>
            <a:off x="6172200" y="5943600"/>
            <a:ext cx="1981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400" b="1" i="1">
                <a:latin typeface="Times New Roman" pitchFamily="18" charset="0"/>
              </a:rPr>
              <a:t>NRS 360B.450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fill="hold" nodeType="afterEffect">
                                  <p:stCondLst>
                                    <p:cond delay="0"/>
                                  </p:stCondLst>
                                  <p:childTnLst>
                                    <p:animScale>
                                      <p:cBhvr>
                                        <p:cTn id="6" dur="2000" fill="hold"/>
                                        <p:tgtEl>
                                          <p:spTgt spid="36867">
                                            <p:txEl>
                                              <p:pRg st="1" end="1"/>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fontAlgn="auto">
              <a:spcAft>
                <a:spcPts val="0"/>
              </a:spcAft>
              <a:defRPr/>
            </a:pPr>
            <a:r>
              <a:rPr lang="en-US" altLang="en-US" smtClean="0"/>
              <a:t>LONG TERM </a:t>
            </a:r>
            <a:br>
              <a:rPr lang="en-US" altLang="en-US" smtClean="0"/>
            </a:br>
            <a:r>
              <a:rPr lang="en-US" altLang="en-US" smtClean="0"/>
              <a:t>VEHICLE LEASES</a:t>
            </a:r>
          </a:p>
        </p:txBody>
      </p:sp>
      <p:sp>
        <p:nvSpPr>
          <p:cNvPr id="10243" name="Rectangle 3"/>
          <p:cNvSpPr>
            <a:spLocks noGrp="1" noChangeArrowheads="1"/>
          </p:cNvSpPr>
          <p:nvPr>
            <p:ph idx="1"/>
          </p:nvPr>
        </p:nvSpPr>
        <p:spPr/>
        <p:txBody>
          <a:bodyPr/>
          <a:lstStyle/>
          <a:p>
            <a:r>
              <a:rPr lang="en-US" altLang="en-US" smtClean="0"/>
              <a:t>A long term lease is for a period over 31 days (</a:t>
            </a:r>
            <a:r>
              <a:rPr lang="en-US" altLang="en-US" sz="2000" b="1" i="1" smtClean="0">
                <a:latin typeface="Monotype Corsiva" pitchFamily="66" charset="0"/>
              </a:rPr>
              <a:t>NRS 482.053</a:t>
            </a:r>
            <a:r>
              <a:rPr lang="en-US" altLang="en-US" smtClean="0"/>
              <a:t>)</a:t>
            </a:r>
          </a:p>
          <a:p>
            <a:r>
              <a:rPr lang="en-US" altLang="en-US" smtClean="0"/>
              <a:t>Information on the lease:</a:t>
            </a:r>
          </a:p>
          <a:p>
            <a:pPr lvl="1"/>
            <a:r>
              <a:rPr lang="en-US" altLang="en-US" smtClean="0"/>
              <a:t>Value of leased vehicle</a:t>
            </a:r>
          </a:p>
          <a:p>
            <a:pPr lvl="1"/>
            <a:r>
              <a:rPr lang="en-US" altLang="en-US" smtClean="0"/>
              <a:t>How payment at inception is disbursed</a:t>
            </a:r>
          </a:p>
          <a:p>
            <a:pPr lvl="1"/>
            <a:r>
              <a:rPr lang="en-US" altLang="en-US" smtClean="0"/>
              <a:t>Estimated value at end of lease</a:t>
            </a:r>
          </a:p>
          <a:p>
            <a:pPr lvl="1"/>
            <a:r>
              <a:rPr lang="en-US" altLang="en-US" smtClean="0"/>
              <a:t>Purchase option</a:t>
            </a:r>
          </a:p>
        </p:txBody>
      </p:sp>
    </p:spTree>
  </p:cSld>
  <p:clrMapOvr>
    <a:masterClrMapping/>
  </p:clrMapOvr>
  <p:transition spd="slow">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fontAlgn="auto">
              <a:spcAft>
                <a:spcPts val="0"/>
              </a:spcAft>
              <a:defRPr/>
            </a:pPr>
            <a:r>
              <a:rPr lang="en-US" altLang="en-US" b="1" dirty="0" smtClean="0">
                <a:latin typeface="+mn-lt"/>
              </a:rPr>
              <a:t>Lease definitions</a:t>
            </a:r>
          </a:p>
        </p:txBody>
      </p:sp>
      <p:sp>
        <p:nvSpPr>
          <p:cNvPr id="11267" name="Rectangle 3"/>
          <p:cNvSpPr>
            <a:spLocks noGrp="1" noChangeArrowheads="1"/>
          </p:cNvSpPr>
          <p:nvPr>
            <p:ph idx="1"/>
          </p:nvPr>
        </p:nvSpPr>
        <p:spPr/>
        <p:txBody>
          <a:bodyPr/>
          <a:lstStyle/>
          <a:p>
            <a:r>
              <a:rPr lang="en-US" altLang="en-US" sz="2800" smtClean="0"/>
              <a:t>Residual Value</a:t>
            </a:r>
          </a:p>
          <a:p>
            <a:pPr>
              <a:buFontTx/>
              <a:buNone/>
            </a:pPr>
            <a:r>
              <a:rPr lang="en-US" altLang="en-US" sz="2800" smtClean="0"/>
              <a:t>		</a:t>
            </a:r>
            <a:r>
              <a:rPr lang="en-US" altLang="en-US" sz="2400" b="1" smtClean="0"/>
              <a:t>The estimated fair market value of the vehicle at the end of the lease</a:t>
            </a:r>
          </a:p>
          <a:p>
            <a:r>
              <a:rPr lang="en-US" altLang="en-US" sz="2800" smtClean="0"/>
              <a:t>Capitalized Cost</a:t>
            </a:r>
          </a:p>
          <a:p>
            <a:pPr>
              <a:buFontTx/>
              <a:buNone/>
            </a:pPr>
            <a:r>
              <a:rPr lang="en-US" altLang="en-US" sz="2800" smtClean="0"/>
              <a:t>		</a:t>
            </a:r>
            <a:r>
              <a:rPr lang="en-US" altLang="en-US" sz="2400" b="1" smtClean="0"/>
              <a:t>The value agreed upon of the vehicle to be leased, including add-on 	costs, admin fees, prior lease balance, etc.</a:t>
            </a:r>
          </a:p>
          <a:p>
            <a:r>
              <a:rPr lang="en-US" altLang="en-US" sz="2800" smtClean="0"/>
              <a:t>Capitalized Cost Reduction</a:t>
            </a:r>
          </a:p>
          <a:p>
            <a:pPr lvl="1">
              <a:buFontTx/>
              <a:buNone/>
            </a:pPr>
            <a:r>
              <a:rPr lang="en-US" altLang="en-US" sz="2400" b="1" i="1" smtClean="0">
                <a:solidFill>
                  <a:srgbClr val="990033"/>
                </a:solidFill>
                <a:latin typeface="Monotype Corsiva" pitchFamily="66" charset="0"/>
              </a:rPr>
              <a:t>	</a:t>
            </a:r>
            <a:r>
              <a:rPr lang="en-US" altLang="en-US" sz="2400" b="1" smtClean="0"/>
              <a:t>The amount of any net trade-in allowance, rebate, etc. that is used to reduce the amount to be leased.</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1969</TotalTime>
  <Words>639</Words>
  <Application>Microsoft Office PowerPoint</Application>
  <PresentationFormat>On-screen Show (4:3)</PresentationFormat>
  <Paragraphs>133</Paragraphs>
  <Slides>17</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7" baseType="lpstr">
      <vt:lpstr>Arial</vt:lpstr>
      <vt:lpstr>Cambria</vt:lpstr>
      <vt:lpstr>Calibri</vt:lpstr>
      <vt:lpstr>Times New Roman</vt:lpstr>
      <vt:lpstr>Wingdings</vt:lpstr>
      <vt:lpstr>Jokerman</vt:lpstr>
      <vt:lpstr>Monotype Corsiva</vt:lpstr>
      <vt:lpstr>Microsoft Sans Serif</vt:lpstr>
      <vt:lpstr>Adjacency</vt:lpstr>
      <vt:lpstr>Microsoft Word Document</vt:lpstr>
      <vt:lpstr>STATE OF NEVADA DEPARTMENT OF TAXATION</vt:lpstr>
      <vt:lpstr>TYPES OF LEASES</vt:lpstr>
      <vt:lpstr>Leases in General</vt:lpstr>
      <vt:lpstr>Summary of Lease  Statutes and Regulations</vt:lpstr>
      <vt:lpstr>Summary of Lease  Statutes and Regulations</vt:lpstr>
      <vt:lpstr>Summary of Lease  Statutes and Regulations</vt:lpstr>
      <vt:lpstr>Summary of Lease  Statutes and Regulations</vt:lpstr>
      <vt:lpstr>LONG TERM  VEHICLE LEASES</vt:lpstr>
      <vt:lpstr>Lease definitions</vt:lpstr>
      <vt:lpstr>When is a lease NOT a lease?</vt:lpstr>
      <vt:lpstr>Taxable items in a lease</vt:lpstr>
      <vt:lpstr>PowerPoint Presentation</vt:lpstr>
      <vt:lpstr>Discontinuing a lease</vt:lpstr>
      <vt:lpstr>Taxation of Leases</vt:lpstr>
      <vt:lpstr>Other Sales/Use tax issues</vt:lpstr>
      <vt:lpstr>Written Response</vt:lpstr>
      <vt:lpstr>DEPARTMENT OF TAXATION  Contact Information</vt:lpstr>
    </vt:vector>
  </TitlesOfParts>
  <Company>State of Nevada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NEVADA DEPARTMENT OF TAXATION</dc:title>
  <dc:creator>gerrp</dc:creator>
  <cp:lastModifiedBy>William Steves</cp:lastModifiedBy>
  <cp:revision>58</cp:revision>
  <dcterms:created xsi:type="dcterms:W3CDTF">2005-07-18T17:24:10Z</dcterms:created>
  <dcterms:modified xsi:type="dcterms:W3CDTF">2018-01-12T19:22:07Z</dcterms:modified>
</cp:coreProperties>
</file>