
<file path=[Content_Types].xml><?xml version="1.0" encoding="utf-8"?>
<Types xmlns="http://schemas.openxmlformats.org/package/2006/content-types">
  <Default Extension="emf" ContentType="image/x-emf"/>
  <Default Extension="jpeg" ContentType="image/jpeg"/>
  <Default Extension="png" ContentType="image/png"/>
  <Default Extension="pptx" ContentType="application/vnd.openxmlformats-officedocument.presentationml.presentation"/>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5"/>
  </p:notesMasterIdLst>
  <p:handoutMasterIdLst>
    <p:handoutMasterId r:id="rId26"/>
  </p:handoutMasterIdLst>
  <p:sldIdLst>
    <p:sldId id="544" r:id="rId2"/>
    <p:sldId id="537" r:id="rId3"/>
    <p:sldId id="569" r:id="rId4"/>
    <p:sldId id="576" r:id="rId5"/>
    <p:sldId id="538" r:id="rId6"/>
    <p:sldId id="577" r:id="rId7"/>
    <p:sldId id="559" r:id="rId8"/>
    <p:sldId id="547" r:id="rId9"/>
    <p:sldId id="560" r:id="rId10"/>
    <p:sldId id="580" r:id="rId11"/>
    <p:sldId id="557" r:id="rId12"/>
    <p:sldId id="471" r:id="rId13"/>
    <p:sldId id="473" r:id="rId14"/>
    <p:sldId id="474" r:id="rId15"/>
    <p:sldId id="546" r:id="rId16"/>
    <p:sldId id="575" r:id="rId17"/>
    <p:sldId id="570" r:id="rId18"/>
    <p:sldId id="568" r:id="rId19"/>
    <p:sldId id="562" r:id="rId20"/>
    <p:sldId id="558" r:id="rId21"/>
    <p:sldId id="574" r:id="rId22"/>
    <p:sldId id="545" r:id="rId23"/>
    <p:sldId id="482"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99FF"/>
    <a:srgbClr val="C0C0C0"/>
    <a:srgbClr val="FFFFFF"/>
    <a:srgbClr val="663300"/>
    <a:srgbClr val="087A46"/>
    <a:srgbClr val="FF0000"/>
    <a:srgbClr val="FEFE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9" autoAdjust="0"/>
    <p:restoredTop sz="94955" autoAdjust="0"/>
  </p:normalViewPr>
  <p:slideViewPr>
    <p:cSldViewPr>
      <p:cViewPr varScale="1">
        <p:scale>
          <a:sx n="108" d="100"/>
          <a:sy n="108" d="100"/>
        </p:scale>
        <p:origin x="14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8" tIns="46584" rIns="93168" bIns="46584" numCol="1" anchor="t" anchorCtr="0" compatLnSpc="1">
            <a:prstTxWarp prst="textNoShape">
              <a:avLst/>
            </a:prstTxWarp>
          </a:bodyPr>
          <a:lstStyle>
            <a:lvl1pPr defTabSz="931845">
              <a:defRPr sz="1200">
                <a:latin typeface="Arial" charset="0"/>
              </a:defRPr>
            </a:lvl1pPr>
          </a:lstStyle>
          <a:p>
            <a:pPr>
              <a:defRPr/>
            </a:pPr>
            <a:endParaRPr lang="en-US"/>
          </a:p>
        </p:txBody>
      </p:sp>
      <p:sp>
        <p:nvSpPr>
          <p:cNvPr id="108547" name="Rectangle 3"/>
          <p:cNvSpPr>
            <a:spLocks noGrp="1" noChangeArrowheads="1"/>
          </p:cNvSpPr>
          <p:nvPr>
            <p:ph type="dt" sz="quarter" idx="1"/>
          </p:nvPr>
        </p:nvSpPr>
        <p:spPr bwMode="auto">
          <a:xfrm>
            <a:off x="3971925" y="0"/>
            <a:ext cx="303688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8" tIns="46584" rIns="93168" bIns="46584" numCol="1" anchor="t" anchorCtr="0" compatLnSpc="1">
            <a:prstTxWarp prst="textNoShape">
              <a:avLst/>
            </a:prstTxWarp>
          </a:bodyPr>
          <a:lstStyle>
            <a:lvl1pPr algn="r" defTabSz="931845">
              <a:defRPr sz="1200">
                <a:latin typeface="Arial" charset="0"/>
              </a:defRPr>
            </a:lvl1pPr>
          </a:lstStyle>
          <a:p>
            <a:pPr>
              <a:defRPr/>
            </a:pPr>
            <a:endParaRPr lang="en-US"/>
          </a:p>
        </p:txBody>
      </p:sp>
      <p:sp>
        <p:nvSpPr>
          <p:cNvPr id="108548"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8" tIns="46584" rIns="93168" bIns="46584" numCol="1" anchor="b" anchorCtr="0" compatLnSpc="1">
            <a:prstTxWarp prst="textNoShape">
              <a:avLst/>
            </a:prstTxWarp>
          </a:bodyPr>
          <a:lstStyle>
            <a:lvl1pPr defTabSz="931845">
              <a:defRPr sz="1200">
                <a:latin typeface="Arial" charset="0"/>
              </a:defRPr>
            </a:lvl1pPr>
          </a:lstStyle>
          <a:p>
            <a:pPr>
              <a:defRPr/>
            </a:pPr>
            <a:endParaRPr lang="en-US"/>
          </a:p>
        </p:txBody>
      </p:sp>
      <p:sp>
        <p:nvSpPr>
          <p:cNvPr id="108549" name="Rectangle 5"/>
          <p:cNvSpPr>
            <a:spLocks noGrp="1" noChangeArrowheads="1"/>
          </p:cNvSpPr>
          <p:nvPr>
            <p:ph type="sldNum" sz="quarter" idx="3"/>
          </p:nvPr>
        </p:nvSpPr>
        <p:spPr bwMode="auto">
          <a:xfrm>
            <a:off x="3971925" y="8829675"/>
            <a:ext cx="30368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8" tIns="46584" rIns="93168" bIns="46584" numCol="1" anchor="b" anchorCtr="0" compatLnSpc="1">
            <a:prstTxWarp prst="textNoShape">
              <a:avLst/>
            </a:prstTxWarp>
          </a:bodyPr>
          <a:lstStyle>
            <a:lvl1pPr algn="r" defTabSz="931845">
              <a:defRPr sz="1200">
                <a:latin typeface="Arial" charset="0"/>
              </a:defRPr>
            </a:lvl1pPr>
          </a:lstStyle>
          <a:p>
            <a:pPr>
              <a:defRPr/>
            </a:pPr>
            <a:fld id="{D6C1F498-B350-4E63-9A52-4C61FA1A45D3}" type="slidenum">
              <a:rPr lang="en-US"/>
              <a:pPr>
                <a:defRPr/>
              </a:pPr>
              <a:t>‹#›</a:t>
            </a:fld>
            <a:endParaRPr lang="en-US"/>
          </a:p>
        </p:txBody>
      </p:sp>
    </p:spTree>
    <p:extLst>
      <p:ext uri="{BB962C8B-B14F-4D97-AF65-F5344CB8AC3E}">
        <p14:creationId xmlns:p14="http://schemas.microsoft.com/office/powerpoint/2010/main" val="241774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2786" name="Rectangle 2"/>
          <p:cNvSpPr>
            <a:spLocks noGrp="1" noChangeArrowheads="1"/>
          </p:cNvSpPr>
          <p:nvPr>
            <p:ph type="hdr" sz="quarter"/>
          </p:nvPr>
        </p:nvSpPr>
        <p:spPr bwMode="auto">
          <a:xfrm>
            <a:off x="0" y="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5" tIns="44067" rIns="88135" bIns="44067" numCol="1" anchor="t" anchorCtr="0" compatLnSpc="1">
            <a:prstTxWarp prst="textNoShape">
              <a:avLst/>
            </a:prstTxWarp>
          </a:bodyPr>
          <a:lstStyle>
            <a:lvl1pPr>
              <a:defRPr sz="1100">
                <a:latin typeface="Arial" charset="0"/>
              </a:defRPr>
            </a:lvl1pPr>
          </a:lstStyle>
          <a:p>
            <a:pPr>
              <a:defRPr/>
            </a:pPr>
            <a:endParaRPr lang="en-US"/>
          </a:p>
        </p:txBody>
      </p:sp>
      <p:sp>
        <p:nvSpPr>
          <p:cNvPr id="502787" name="Rectangle 3"/>
          <p:cNvSpPr>
            <a:spLocks noGrp="1" noChangeArrowheads="1"/>
          </p:cNvSpPr>
          <p:nvPr>
            <p:ph type="dt" idx="1"/>
          </p:nvPr>
        </p:nvSpPr>
        <p:spPr bwMode="auto">
          <a:xfrm>
            <a:off x="3971925" y="0"/>
            <a:ext cx="3036888"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5" tIns="44067" rIns="88135" bIns="44067" numCol="1" anchor="t" anchorCtr="0" compatLnSpc="1">
            <a:prstTxWarp prst="textNoShape">
              <a:avLst/>
            </a:prstTxWarp>
          </a:bodyPr>
          <a:lstStyle>
            <a:lvl1pPr algn="r">
              <a:defRPr sz="1100">
                <a:latin typeface="Arial"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2789" name="Rectangle 5"/>
          <p:cNvSpPr>
            <a:spLocks noGrp="1" noChangeArrowheads="1"/>
          </p:cNvSpPr>
          <p:nvPr>
            <p:ph type="body" sz="quarter" idx="3"/>
          </p:nvPr>
        </p:nvSpPr>
        <p:spPr bwMode="auto">
          <a:xfrm>
            <a:off x="701675" y="4416425"/>
            <a:ext cx="560705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5" tIns="44067" rIns="88135" bIns="4406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279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5" tIns="44067" rIns="88135" bIns="44067" numCol="1" anchor="b" anchorCtr="0" compatLnSpc="1">
            <a:prstTxWarp prst="textNoShape">
              <a:avLst/>
            </a:prstTxWarp>
          </a:bodyPr>
          <a:lstStyle>
            <a:lvl1pPr>
              <a:defRPr sz="1100">
                <a:latin typeface="Arial" charset="0"/>
              </a:defRPr>
            </a:lvl1pPr>
          </a:lstStyle>
          <a:p>
            <a:pPr>
              <a:defRPr/>
            </a:pPr>
            <a:endParaRPr lang="en-US"/>
          </a:p>
        </p:txBody>
      </p:sp>
      <p:sp>
        <p:nvSpPr>
          <p:cNvPr id="502791" name="Rectangle 7"/>
          <p:cNvSpPr>
            <a:spLocks noGrp="1" noChangeArrowheads="1"/>
          </p:cNvSpPr>
          <p:nvPr>
            <p:ph type="sldNum" sz="quarter" idx="5"/>
          </p:nvPr>
        </p:nvSpPr>
        <p:spPr bwMode="auto">
          <a:xfrm>
            <a:off x="3971925" y="8829675"/>
            <a:ext cx="30368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135" tIns="44067" rIns="88135" bIns="44067" numCol="1" anchor="b" anchorCtr="0" compatLnSpc="1">
            <a:prstTxWarp prst="textNoShape">
              <a:avLst/>
            </a:prstTxWarp>
          </a:bodyPr>
          <a:lstStyle>
            <a:lvl1pPr algn="r">
              <a:defRPr sz="1100">
                <a:latin typeface="Arial" charset="0"/>
              </a:defRPr>
            </a:lvl1pPr>
          </a:lstStyle>
          <a:p>
            <a:pPr>
              <a:defRPr/>
            </a:pPr>
            <a:fld id="{EA52902D-7416-45F0-BCB5-3CD06DAEAFF5}" type="slidenum">
              <a:rPr lang="en-US"/>
              <a:pPr>
                <a:defRPr/>
              </a:pPr>
              <a:t>‹#›</a:t>
            </a:fld>
            <a:endParaRPr lang="en-US"/>
          </a:p>
        </p:txBody>
      </p:sp>
    </p:spTree>
    <p:extLst>
      <p:ext uri="{BB962C8B-B14F-4D97-AF65-F5344CB8AC3E}">
        <p14:creationId xmlns:p14="http://schemas.microsoft.com/office/powerpoint/2010/main" val="5338962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142814C-1404-48EE-A2B0-FDA5B3943747}" type="slidenum">
              <a:rPr lang="en-US" altLang="en-US" sz="1100" smtClean="0"/>
              <a:pPr eaLnBrk="1" hangingPunct="1">
                <a:spcBef>
                  <a:spcPct val="0"/>
                </a:spcBef>
              </a:pPr>
              <a:t>22</a:t>
            </a:fld>
            <a:endParaRPr lang="en-US" altLang="en-US" sz="1100"/>
          </a:p>
        </p:txBody>
      </p:sp>
      <p:sp>
        <p:nvSpPr>
          <p:cNvPr id="30723" name="Slide Image Placeholder 1"/>
          <p:cNvSpPr>
            <a:spLocks noGrp="1" noRot="1" noChangeAspect="1" noTextEdit="1"/>
          </p:cNvSpPr>
          <p:nvPr>
            <p:ph type="sldImg"/>
          </p:nvPr>
        </p:nvSpPr>
        <p:spPr>
          <a:ln/>
        </p:spPr>
      </p:sp>
      <p:sp>
        <p:nvSpPr>
          <p:cNvPr id="30724" name="Notes Placeholder 2"/>
          <p:cNvSpPr>
            <a:spLocks noGrp="1"/>
          </p:cNvSpPr>
          <p:nvPr>
            <p:ph type="body" idx="1"/>
          </p:nvPr>
        </p:nvSpPr>
        <p:spPr>
          <a:noFill/>
        </p:spPr>
        <p:txBody>
          <a:bodyPr/>
          <a:lstStyle/>
          <a:p>
            <a:pPr eaLnBrk="1" hangingPunct="1">
              <a:spcBef>
                <a:spcPct val="0"/>
              </a:spcBef>
            </a:pPr>
            <a:endParaRPr lang="en-US" altLang="en-US"/>
          </a:p>
        </p:txBody>
      </p:sp>
      <p:sp>
        <p:nvSpPr>
          <p:cNvPr id="30725" name="Slide Number Placeholder 3"/>
          <p:cNvSpPr txBox="1">
            <a:spLocks noGrp="1"/>
          </p:cNvSpPr>
          <p:nvPr/>
        </p:nvSpPr>
        <p:spPr bwMode="auto">
          <a:xfrm>
            <a:off x="3971925" y="8829675"/>
            <a:ext cx="303688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135" tIns="44067" rIns="88135" bIns="44067"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EDA6F37-E038-4CE4-9DDB-E4951625C1A4}" type="slidenum">
              <a:rPr lang="en-US" altLang="en-US" sz="1100"/>
              <a:pPr algn="r" eaLnBrk="1" hangingPunct="1">
                <a:spcBef>
                  <a:spcPct val="0"/>
                </a:spcBef>
              </a:pPr>
              <a:t>22</a:t>
            </a:fld>
            <a:endParaRPr lang="en-US" altLang="en-US" sz="11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1EDC9151-65C8-4D68-9B2D-468E23B86FD6}" type="slidenum">
              <a:rPr lang="en-US"/>
              <a:pPr>
                <a:defRPr/>
              </a:pPr>
              <a:t>‹#›</a:t>
            </a:fld>
            <a:endParaRPr lang="en-US"/>
          </a:p>
        </p:txBody>
      </p:sp>
    </p:spTree>
    <p:extLst>
      <p:ext uri="{BB962C8B-B14F-4D97-AF65-F5344CB8AC3E}">
        <p14:creationId xmlns:p14="http://schemas.microsoft.com/office/powerpoint/2010/main" val="1263963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C258912D-945A-4B36-BF73-69219C713728}" type="slidenum">
              <a:rPr lang="en-US"/>
              <a:pPr>
                <a:defRPr/>
              </a:pPr>
              <a:t>‹#›</a:t>
            </a:fld>
            <a:endParaRPr lang="en-US"/>
          </a:p>
        </p:txBody>
      </p:sp>
    </p:spTree>
    <p:extLst>
      <p:ext uri="{BB962C8B-B14F-4D97-AF65-F5344CB8AC3E}">
        <p14:creationId xmlns:p14="http://schemas.microsoft.com/office/powerpoint/2010/main" val="390445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30BB3882-420D-4EBD-B69E-2CA4F299D917}" type="slidenum">
              <a:rPr lang="en-US"/>
              <a:pPr>
                <a:defRPr/>
              </a:pPr>
              <a:t>‹#›</a:t>
            </a:fld>
            <a:endParaRPr lang="en-US"/>
          </a:p>
        </p:txBody>
      </p:sp>
    </p:spTree>
    <p:extLst>
      <p:ext uri="{BB962C8B-B14F-4D97-AF65-F5344CB8AC3E}">
        <p14:creationId xmlns:p14="http://schemas.microsoft.com/office/powerpoint/2010/main" val="1828255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2317E61C-9700-40EB-9CDC-A52A6025E692}" type="slidenum">
              <a:rPr lang="en-US"/>
              <a:pPr>
                <a:defRPr/>
              </a:pPr>
              <a:t>‹#›</a:t>
            </a:fld>
            <a:endParaRPr lang="en-US"/>
          </a:p>
        </p:txBody>
      </p:sp>
    </p:spTree>
    <p:extLst>
      <p:ext uri="{BB962C8B-B14F-4D97-AF65-F5344CB8AC3E}">
        <p14:creationId xmlns:p14="http://schemas.microsoft.com/office/powerpoint/2010/main" val="412982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C6C155CA-A681-4DF6-86B0-20A821FDDB36}" type="slidenum">
              <a:rPr lang="en-US"/>
              <a:pPr>
                <a:defRPr/>
              </a:pPr>
              <a:t>‹#›</a:t>
            </a:fld>
            <a:endParaRPr lang="en-US"/>
          </a:p>
        </p:txBody>
      </p:sp>
    </p:spTree>
    <p:extLst>
      <p:ext uri="{BB962C8B-B14F-4D97-AF65-F5344CB8AC3E}">
        <p14:creationId xmlns:p14="http://schemas.microsoft.com/office/powerpoint/2010/main" val="419992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3"/>
          <p:cNvSpPr/>
          <p:nvPr/>
        </p:nvSpPr>
        <p:spPr>
          <a:xfrm>
            <a:off x="-1588" y="-1588"/>
            <a:ext cx="9145588" cy="6859588"/>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ight Triangle 4"/>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lvl="0"/>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CB057BBE-4219-4A5A-8A59-5697FE78FF75}" type="slidenum">
              <a:rPr lang="en-US"/>
              <a:pPr>
                <a:defRPr/>
              </a:pPr>
              <a:t>‹#›</a:t>
            </a:fld>
            <a:endParaRPr lang="en-US"/>
          </a:p>
        </p:txBody>
      </p:sp>
    </p:spTree>
    <p:extLst>
      <p:ext uri="{BB962C8B-B14F-4D97-AF65-F5344CB8AC3E}">
        <p14:creationId xmlns:p14="http://schemas.microsoft.com/office/powerpoint/2010/main" val="2188128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6EBA3F5C-8D5B-43F9-9A42-5CDF60349D9F}" type="slidenum">
              <a:rPr lang="en-US"/>
              <a:pPr>
                <a:defRPr/>
              </a:pPr>
              <a:t>‹#›</a:t>
            </a:fld>
            <a:endParaRPr lang="en-US"/>
          </a:p>
        </p:txBody>
      </p:sp>
    </p:spTree>
    <p:extLst>
      <p:ext uri="{BB962C8B-B14F-4D97-AF65-F5344CB8AC3E}">
        <p14:creationId xmlns:p14="http://schemas.microsoft.com/office/powerpoint/2010/main" val="1015456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50CB6D3B-FBC3-4352-BB78-31BCE05632DA}" type="slidenum">
              <a:rPr lang="en-US"/>
              <a:pPr>
                <a:defRPr/>
              </a:pPr>
              <a:t>‹#›</a:t>
            </a:fld>
            <a:endParaRPr lang="en-US"/>
          </a:p>
        </p:txBody>
      </p:sp>
    </p:spTree>
    <p:extLst>
      <p:ext uri="{BB962C8B-B14F-4D97-AF65-F5344CB8AC3E}">
        <p14:creationId xmlns:p14="http://schemas.microsoft.com/office/powerpoint/2010/main" val="1085004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2CB5281D-D90C-4C65-8E44-741505286606}" type="slidenum">
              <a:rPr lang="en-US"/>
              <a:pPr>
                <a:defRPr/>
              </a:pPr>
              <a:t>‹#›</a:t>
            </a:fld>
            <a:endParaRPr lang="en-US"/>
          </a:p>
        </p:txBody>
      </p:sp>
    </p:spTree>
    <p:extLst>
      <p:ext uri="{BB962C8B-B14F-4D97-AF65-F5344CB8AC3E}">
        <p14:creationId xmlns:p14="http://schemas.microsoft.com/office/powerpoint/2010/main" val="937833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33E4FD11-8B8A-4528-A43C-8EA89B2BCDAB}" type="slidenum">
              <a:rPr lang="en-US"/>
              <a:pPr>
                <a:defRPr/>
              </a:pPr>
              <a:t>‹#›</a:t>
            </a:fld>
            <a:endParaRPr lang="en-US"/>
          </a:p>
        </p:txBody>
      </p:sp>
    </p:spTree>
    <p:extLst>
      <p:ext uri="{BB962C8B-B14F-4D97-AF65-F5344CB8AC3E}">
        <p14:creationId xmlns:p14="http://schemas.microsoft.com/office/powerpoint/2010/main" val="2298371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ight Triangle 4"/>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5400000">
            <a:off x="433388" y="-433388"/>
            <a:ext cx="6858000" cy="7724775"/>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solidFill>
                  <a:schemeClr val="tx2"/>
                </a:solidFill>
              </a:defRPr>
            </a:lvl1pPr>
          </a:lstStyle>
          <a:p>
            <a:pPr>
              <a:defRPr/>
            </a:pPr>
            <a:endParaRPr lang="en-US"/>
          </a:p>
        </p:txBody>
      </p:sp>
      <p:sp>
        <p:nvSpPr>
          <p:cNvPr id="9"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772582C1-BF82-45F6-A24B-C5FFB9D706C4}" type="slidenum">
              <a:rPr lang="en-US"/>
              <a:pPr>
                <a:defRPr/>
              </a:pPr>
              <a:t>‹#›</a:t>
            </a:fld>
            <a:endParaRPr lang="en-US"/>
          </a:p>
        </p:txBody>
      </p:sp>
    </p:spTree>
    <p:extLst>
      <p:ext uri="{BB962C8B-B14F-4D97-AF65-F5344CB8AC3E}">
        <p14:creationId xmlns:p14="http://schemas.microsoft.com/office/powerpoint/2010/main" val="72247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ight Triangle 4"/>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en-US" noProof="0"/>
              <a:t>Click icon to add picture</a:t>
            </a:r>
            <a:endParaRPr lang="en-US" noProof="0"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87A8D55E-8D98-4CB6-990F-56CF101A7F98}" type="slidenum">
              <a:rPr lang="en-US"/>
              <a:pPr>
                <a:defRPr/>
              </a:pPr>
              <a:t>‹#›</a:t>
            </a:fld>
            <a:endParaRPr lang="en-US"/>
          </a:p>
        </p:txBody>
      </p:sp>
    </p:spTree>
    <p:extLst>
      <p:ext uri="{BB962C8B-B14F-4D97-AF65-F5344CB8AC3E}">
        <p14:creationId xmlns:p14="http://schemas.microsoft.com/office/powerpoint/2010/main" val="1749340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a:xfrm>
            <a:off x="-3175" y="5051425"/>
            <a:ext cx="3575050" cy="1806575"/>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1588" y="5051425"/>
            <a:ext cx="9145588" cy="180657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822325" y="365125"/>
            <a:ext cx="7521575" cy="5492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9" name="Text Placeholder 2"/>
          <p:cNvSpPr>
            <a:spLocks noGrp="1"/>
          </p:cNvSpPr>
          <p:nvPr>
            <p:ph type="body" idx="1"/>
          </p:nvPr>
        </p:nvSpPr>
        <p:spPr bwMode="auto">
          <a:xfrm>
            <a:off x="822325" y="1100138"/>
            <a:ext cx="752157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rot="19140000">
            <a:off x="201613" y="5870575"/>
            <a:ext cx="2176462" cy="201613"/>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517900" y="6284913"/>
            <a:ext cx="4724400" cy="274637"/>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8401050" y="6170613"/>
            <a:ext cx="503238" cy="503237"/>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2C380273-2E52-4927-A193-436F53389B6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9" r:id="rId1"/>
    <p:sldLayoutId id="2147483811" r:id="rId2"/>
    <p:sldLayoutId id="2147483820" r:id="rId3"/>
    <p:sldLayoutId id="2147483812" r:id="rId4"/>
    <p:sldLayoutId id="2147483813" r:id="rId5"/>
    <p:sldLayoutId id="2147483814" r:id="rId6"/>
    <p:sldLayoutId id="2147483815" r:id="rId7"/>
    <p:sldLayoutId id="2147483821" r:id="rId8"/>
    <p:sldLayoutId id="2147483822" r:id="rId9"/>
    <p:sldLayoutId id="2147483816" r:id="rId10"/>
    <p:sldLayoutId id="2147483817" r:id="rId11"/>
    <p:sldLayoutId id="2147483818" r:id="rId12"/>
  </p:sldLayoutIdLst>
  <p:txStyles>
    <p:titleStyle>
      <a:lvl1pPr algn="l" rtl="0" eaLnBrk="0" fontAlgn="base" hangingPunct="0">
        <a:spcBef>
          <a:spcPct val="0"/>
        </a:spcBef>
        <a:spcAft>
          <a:spcPct val="0"/>
        </a:spcAft>
        <a:defRPr sz="2800" kern="1200" cap="all">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Franklin Gothic Medium" pitchFamily="34" charset="0"/>
        </a:defRPr>
      </a:lvl2pPr>
      <a:lvl3pPr algn="l" rtl="0" eaLnBrk="0" fontAlgn="base" hangingPunct="0">
        <a:spcBef>
          <a:spcPct val="0"/>
        </a:spcBef>
        <a:spcAft>
          <a:spcPct val="0"/>
        </a:spcAft>
        <a:defRPr sz="2800">
          <a:solidFill>
            <a:schemeClr val="tx1"/>
          </a:solidFill>
          <a:latin typeface="Franklin Gothic Medium" pitchFamily="34" charset="0"/>
        </a:defRPr>
      </a:lvl3pPr>
      <a:lvl4pPr algn="l" rtl="0" eaLnBrk="0" fontAlgn="base" hangingPunct="0">
        <a:spcBef>
          <a:spcPct val="0"/>
        </a:spcBef>
        <a:spcAft>
          <a:spcPct val="0"/>
        </a:spcAft>
        <a:defRPr sz="2800">
          <a:solidFill>
            <a:schemeClr val="tx1"/>
          </a:solidFill>
          <a:latin typeface="Franklin Gothic Medium" pitchFamily="34" charset="0"/>
        </a:defRPr>
      </a:lvl4pPr>
      <a:lvl5pPr algn="l" rtl="0" eaLnBrk="0" fontAlgn="base" hangingPunct="0">
        <a:spcBef>
          <a:spcPct val="0"/>
        </a:spcBef>
        <a:spcAft>
          <a:spcPct val="0"/>
        </a:spcAft>
        <a:defRPr sz="2800">
          <a:solidFill>
            <a:schemeClr val="tx1"/>
          </a:solidFill>
          <a:latin typeface="Franklin Gothic Medium" pitchFamily="34" charset="0"/>
        </a:defRPr>
      </a:lvl5pPr>
      <a:lvl6pPr marL="457200" algn="l" rtl="0" fontAlgn="base">
        <a:spcBef>
          <a:spcPct val="0"/>
        </a:spcBef>
        <a:spcAft>
          <a:spcPct val="0"/>
        </a:spcAft>
        <a:defRPr sz="2800">
          <a:solidFill>
            <a:schemeClr val="tx1"/>
          </a:solidFill>
          <a:latin typeface="Franklin Gothic Medium" pitchFamily="34" charset="0"/>
        </a:defRPr>
      </a:lvl6pPr>
      <a:lvl7pPr marL="914400" algn="l" rtl="0" fontAlgn="base">
        <a:spcBef>
          <a:spcPct val="0"/>
        </a:spcBef>
        <a:spcAft>
          <a:spcPct val="0"/>
        </a:spcAft>
        <a:defRPr sz="2800">
          <a:solidFill>
            <a:schemeClr val="tx1"/>
          </a:solidFill>
          <a:latin typeface="Franklin Gothic Medium" pitchFamily="34" charset="0"/>
        </a:defRPr>
      </a:lvl7pPr>
      <a:lvl8pPr marL="1371600" algn="l" rtl="0" fontAlgn="base">
        <a:spcBef>
          <a:spcPct val="0"/>
        </a:spcBef>
        <a:spcAft>
          <a:spcPct val="0"/>
        </a:spcAft>
        <a:defRPr sz="2800">
          <a:solidFill>
            <a:schemeClr val="tx1"/>
          </a:solidFill>
          <a:latin typeface="Franklin Gothic Medium" pitchFamily="34" charset="0"/>
        </a:defRPr>
      </a:lvl8pPr>
      <a:lvl9pPr marL="1828800" algn="l" rtl="0" fontAlgn="base">
        <a:spcBef>
          <a:spcPct val="0"/>
        </a:spcBef>
        <a:spcAft>
          <a:spcPct val="0"/>
        </a:spcAft>
        <a:defRPr sz="2800">
          <a:solidFill>
            <a:schemeClr val="tx1"/>
          </a:solidFill>
          <a:latin typeface="Franklin Gothic Medium" pitchFamily="34" charset="0"/>
        </a:defRPr>
      </a:lvl9pPr>
    </p:titleStyle>
    <p:bodyStyle>
      <a:lvl1pPr marL="342900" indent="-342900" algn="l" rtl="0" eaLnBrk="0" fontAlgn="base" hangingPunct="0">
        <a:spcBef>
          <a:spcPts val="800"/>
        </a:spcBef>
        <a:spcAft>
          <a:spcPct val="0"/>
        </a:spcAft>
        <a:buFont typeface="Arial" charset="0"/>
        <a:defRPr sz="1600" b="1" kern="1200">
          <a:solidFill>
            <a:schemeClr val="tx1"/>
          </a:solidFill>
          <a:latin typeface="+mn-lt"/>
          <a:ea typeface="+mn-ea"/>
          <a:cs typeface="+mn-cs"/>
        </a:defRPr>
      </a:lvl1pPr>
      <a:lvl2pPr marL="1730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2pPr>
      <a:lvl3pPr marL="4016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3pPr>
      <a:lvl4pPr marL="6302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4pPr>
      <a:lvl5pPr marL="8588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PowerPoint_Presentation.ppt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ensus.gov/eos/www/naic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811213" y="990600"/>
            <a:ext cx="7521575" cy="1066800"/>
          </a:xfrm>
        </p:spPr>
        <p:txBody>
          <a:bodyPr>
            <a:normAutofit fontScale="90000"/>
          </a:bodyPr>
          <a:lstStyle/>
          <a:p>
            <a:pPr algn="ctr" eaLnBrk="1" fontAlgn="auto" hangingPunct="1">
              <a:spcAft>
                <a:spcPts val="0"/>
              </a:spcAft>
              <a:defRPr/>
            </a:pPr>
            <a:r>
              <a:rPr lang="en-US" sz="4000" b="1" dirty="0">
                <a:solidFill>
                  <a:schemeClr val="accent5"/>
                </a:solidFill>
                <a:latin typeface="Calibri" panose="020F0502020204030204" pitchFamily="34" charset="0"/>
              </a:rPr>
              <a:t>STATE OF NEVADA</a:t>
            </a:r>
            <a:br>
              <a:rPr lang="en-US" sz="4000" b="1" dirty="0">
                <a:solidFill>
                  <a:schemeClr val="accent5"/>
                </a:solidFill>
                <a:latin typeface="Calibri" panose="020F0502020204030204" pitchFamily="34" charset="0"/>
              </a:rPr>
            </a:br>
            <a:r>
              <a:rPr lang="en-US" sz="4000" b="1" dirty="0">
                <a:solidFill>
                  <a:schemeClr val="accent5"/>
                </a:solidFill>
                <a:latin typeface="Calibri" panose="020F0502020204030204" pitchFamily="34" charset="0"/>
              </a:rPr>
              <a:t>DEPARTMENT OF TAXATION</a:t>
            </a:r>
          </a:p>
        </p:txBody>
      </p:sp>
      <p:sp>
        <p:nvSpPr>
          <p:cNvPr id="6147" name="Rectangle 2"/>
          <p:cNvSpPr>
            <a:spLocks noChangeArrowheads="1"/>
          </p:cNvSpPr>
          <p:nvPr/>
        </p:nvSpPr>
        <p:spPr bwMode="auto">
          <a:xfrm>
            <a:off x="2057400" y="2819400"/>
            <a:ext cx="5029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800"/>
              </a:spcBef>
              <a:buFont typeface="Arial" charset="0"/>
              <a:defRPr sz="1600" b="1">
                <a:solidFill>
                  <a:schemeClr val="tx1"/>
                </a:solidFill>
                <a:latin typeface="Franklin Gothic Book" pitchFamily="34" charset="0"/>
              </a:defRPr>
            </a:lvl1pPr>
            <a:lvl2pPr marL="742950" indent="-285750" eaLnBrk="0" hangingPunct="0">
              <a:spcBef>
                <a:spcPts val="300"/>
              </a:spcBef>
              <a:buClr>
                <a:schemeClr val="accent2"/>
              </a:buClr>
              <a:buFont typeface="Wingdings" pitchFamily="2" charset="2"/>
              <a:buChar char="§"/>
              <a:defRPr sz="1600">
                <a:solidFill>
                  <a:schemeClr val="tx1"/>
                </a:solidFill>
                <a:latin typeface="Franklin Gothic Book" pitchFamily="34" charset="0"/>
              </a:defRPr>
            </a:lvl2pPr>
            <a:lvl3pPr marL="11430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3pPr>
            <a:lvl4pPr marL="16002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4pPr>
            <a:lvl5pPr marL="20574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5pPr>
            <a:lvl6pPr marL="25146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6pPr>
            <a:lvl7pPr marL="29718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7pPr>
            <a:lvl8pPr marL="34290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8pPr>
            <a:lvl9pPr marL="38862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9pPr>
          </a:lstStyle>
          <a:p>
            <a:pPr algn="ctr" eaLnBrk="1" hangingPunct="1">
              <a:spcBef>
                <a:spcPct val="0"/>
              </a:spcBef>
              <a:buFontTx/>
              <a:buNone/>
            </a:pPr>
            <a:r>
              <a:rPr lang="en-US" altLang="en-US" sz="3600" dirty="0">
                <a:latin typeface="Calibri" pitchFamily="34" charset="0"/>
              </a:rPr>
              <a:t>Modified Business Tax (MBT)</a:t>
            </a:r>
            <a:endParaRPr lang="en-US" altLang="en-US" sz="3600" b="0" dirty="0">
              <a:latin typeface="Calibri" pitchFamily="34" charset="0"/>
            </a:endParaRPr>
          </a:p>
        </p:txBody>
      </p:sp>
      <p:graphicFrame>
        <p:nvGraphicFramePr>
          <p:cNvPr id="6148" name="Object 2">
            <a:hlinkClick r:id="" action="ppaction://ole?verb=0"/>
          </p:cNvPr>
          <p:cNvGraphicFramePr>
            <a:graphicFrameLocks noChangeAspect="1"/>
          </p:cNvGraphicFramePr>
          <p:nvPr/>
        </p:nvGraphicFramePr>
        <p:xfrm>
          <a:off x="19050" y="0"/>
          <a:ext cx="1778000" cy="1333500"/>
        </p:xfrm>
        <a:graphic>
          <a:graphicData uri="http://schemas.openxmlformats.org/presentationml/2006/ole">
            <mc:AlternateContent xmlns:mc="http://schemas.openxmlformats.org/markup-compatibility/2006">
              <mc:Choice xmlns:v="urn:schemas-microsoft-com:vml" Requires="v">
                <p:oleObj spid="_x0000_s6160" name="Presentation" r:id="rId3" imgW="4570330" imgH="3427437" progId="PowerPoint.Show.12">
                  <p:embed/>
                </p:oleObj>
              </mc:Choice>
              <mc:Fallback>
                <p:oleObj name="Presentation" r:id="rId3" imgW="4570330" imgH="3427437" progId="PowerPoint.Show.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 y="0"/>
                        <a:ext cx="1778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title"/>
          </p:nvPr>
        </p:nvSpPr>
        <p:spPr>
          <a:xfrm>
            <a:off x="152400" y="152400"/>
            <a:ext cx="1981200" cy="6705600"/>
          </a:xfrm>
          <a:solidFill>
            <a:schemeClr val="bg1"/>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eaLnBrk="1" fontAlgn="auto" hangingPunct="1">
              <a:spcAft>
                <a:spcPts val="0"/>
              </a:spcAft>
              <a:defRPr/>
            </a:pPr>
            <a:r>
              <a:rPr lang="en-US" sz="2400" b="1" dirty="0">
                <a:latin typeface="Calibri" panose="020F0502020204030204" pitchFamily="34" charset="0"/>
              </a:rPr>
              <a:t>BUSINESS</a:t>
            </a:r>
            <a:br>
              <a:rPr lang="en-US" sz="2400" b="1" dirty="0">
                <a:latin typeface="Calibri" panose="020F0502020204030204" pitchFamily="34" charset="0"/>
              </a:rPr>
            </a:br>
            <a:r>
              <a:rPr lang="en-US" sz="2400" b="1" dirty="0">
                <a:latin typeface="Calibri" panose="020F0502020204030204" pitchFamily="34" charset="0"/>
              </a:rPr>
              <a:t>TAX </a:t>
            </a:r>
            <a:br>
              <a:rPr lang="en-US" sz="2400" b="1" dirty="0">
                <a:latin typeface="Calibri" panose="020F0502020204030204" pitchFamily="34" charset="0"/>
              </a:rPr>
            </a:br>
            <a:br>
              <a:rPr lang="en-US" sz="2400" b="1" dirty="0">
                <a:latin typeface="Calibri" panose="020F0502020204030204" pitchFamily="34" charset="0"/>
              </a:rPr>
            </a:br>
            <a:r>
              <a:rPr lang="en-US" sz="2400" b="1" dirty="0">
                <a:latin typeface="Calibri" panose="020F0502020204030204" pitchFamily="34" charset="0"/>
              </a:rPr>
              <a:t>Mining</a:t>
            </a:r>
            <a:br>
              <a:rPr lang="en-US" sz="2400" b="1" dirty="0">
                <a:latin typeface="Calibri" panose="020F0502020204030204" pitchFamily="34" charset="0"/>
              </a:rPr>
            </a:br>
            <a:r>
              <a:rPr lang="en-US" sz="2400" b="1" dirty="0">
                <a:latin typeface="Calibri" panose="020F0502020204030204" pitchFamily="34" charset="0"/>
              </a:rPr>
              <a:t>Return</a:t>
            </a:r>
          </a:p>
        </p:txBody>
      </p:sp>
      <p:sp>
        <p:nvSpPr>
          <p:cNvPr id="15363" name="Text Box 12"/>
          <p:cNvSpPr txBox="1">
            <a:spLocks noChangeArrowheads="1"/>
          </p:cNvSpPr>
          <p:nvPr/>
        </p:nvSpPr>
        <p:spPr bwMode="auto">
          <a:xfrm>
            <a:off x="7467600" y="381000"/>
            <a:ext cx="1600200" cy="3529013"/>
          </a:xfrm>
          <a:prstGeom prst="rect">
            <a:avLst/>
          </a:prstGeom>
          <a:solidFill>
            <a:srgbClr val="99CCFF"/>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1621" tIns="40810" rIns="81621" bIns="40810">
            <a:spAutoFit/>
          </a:bodyPr>
          <a:lstStyle>
            <a:lvl1pPr eaLnBrk="0" hangingPunct="0">
              <a:spcBef>
                <a:spcPts val="800"/>
              </a:spcBef>
              <a:buFont typeface="Arial" charset="0"/>
              <a:defRPr sz="1600" b="1">
                <a:solidFill>
                  <a:schemeClr val="tx1"/>
                </a:solidFill>
                <a:latin typeface="Franklin Gothic Book" pitchFamily="34" charset="0"/>
              </a:defRPr>
            </a:lvl1pPr>
            <a:lvl2pPr marL="742950" indent="-285750" eaLnBrk="0" hangingPunct="0">
              <a:spcBef>
                <a:spcPts val="300"/>
              </a:spcBef>
              <a:buClr>
                <a:schemeClr val="accent2"/>
              </a:buClr>
              <a:buFont typeface="Wingdings" pitchFamily="2" charset="2"/>
              <a:buChar char="§"/>
              <a:defRPr sz="1600">
                <a:solidFill>
                  <a:schemeClr val="tx1"/>
                </a:solidFill>
                <a:latin typeface="Franklin Gothic Book" pitchFamily="34" charset="0"/>
              </a:defRPr>
            </a:lvl2pPr>
            <a:lvl3pPr marL="11430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3pPr>
            <a:lvl4pPr marL="16002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4pPr>
            <a:lvl5pPr marL="20574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5pPr>
            <a:lvl6pPr marL="25146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6pPr>
            <a:lvl7pPr marL="29718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7pPr>
            <a:lvl8pPr marL="34290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8pPr>
            <a:lvl9pPr marL="38862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9pPr>
          </a:lstStyle>
          <a:p>
            <a:pPr eaLnBrk="1" hangingPunct="1">
              <a:spcBef>
                <a:spcPct val="50000"/>
              </a:spcBef>
              <a:buFontTx/>
              <a:buNone/>
            </a:pPr>
            <a:r>
              <a:rPr lang="en-US" altLang="en-US" sz="2000">
                <a:latin typeface="Calibri" pitchFamily="34" charset="0"/>
              </a:rPr>
              <a:t>This form is a universal form that will calculate tax, interest and penalty for the appropriate periods if used on-line.</a:t>
            </a:r>
          </a:p>
          <a:p>
            <a:pPr eaLnBrk="1" hangingPunct="1">
              <a:spcBef>
                <a:spcPct val="50000"/>
              </a:spcBef>
              <a:buFontTx/>
              <a:buNone/>
            </a:pPr>
            <a:endParaRPr lang="en-US" altLang="en-US" b="0">
              <a:latin typeface="Arial" charset="0"/>
            </a:endParaRPr>
          </a:p>
        </p:txBody>
      </p:sp>
      <p:pic>
        <p:nvPicPr>
          <p:cNvPr id="7" name="Picture 6">
            <a:extLst>
              <a:ext uri="{FF2B5EF4-FFF2-40B4-BE49-F238E27FC236}">
                <a16:creationId xmlns:a16="http://schemas.microsoft.com/office/drawing/2014/main" id="{E98AF1E7-DD04-4F51-8294-AA70642C48E4}"/>
              </a:ext>
            </a:extLst>
          </p:cNvPr>
          <p:cNvPicPr>
            <a:picLocks noChangeAspect="1"/>
          </p:cNvPicPr>
          <p:nvPr/>
        </p:nvPicPr>
        <p:blipFill>
          <a:blip r:embed="rId2"/>
          <a:stretch>
            <a:fillRect/>
          </a:stretch>
        </p:blipFill>
        <p:spPr>
          <a:xfrm>
            <a:off x="2133600" y="0"/>
            <a:ext cx="5243584" cy="6858000"/>
          </a:xfrm>
          <a:prstGeom prst="rect">
            <a:avLst/>
          </a:prstGeom>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title"/>
          </p:nvPr>
        </p:nvSpPr>
        <p:spPr>
          <a:xfrm>
            <a:off x="152400" y="152400"/>
            <a:ext cx="1752600" cy="6705600"/>
          </a:xfrm>
          <a:solidFill>
            <a:schemeClr val="bg1"/>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eaLnBrk="1" fontAlgn="auto" hangingPunct="1">
              <a:spcAft>
                <a:spcPts val="0"/>
              </a:spcAft>
              <a:defRPr/>
            </a:pPr>
            <a:r>
              <a:rPr lang="en-US" sz="2400" b="1" dirty="0">
                <a:latin typeface="Calibri" panose="020F0502020204030204" pitchFamily="34" charset="0"/>
              </a:rPr>
              <a:t>BUSINESS</a:t>
            </a:r>
            <a:br>
              <a:rPr lang="en-US" sz="2400" b="1" dirty="0">
                <a:latin typeface="Calibri" panose="020F0502020204030204" pitchFamily="34" charset="0"/>
              </a:rPr>
            </a:br>
            <a:r>
              <a:rPr lang="en-US" sz="2400" b="1" dirty="0">
                <a:latin typeface="Calibri" panose="020F0502020204030204" pitchFamily="34" charset="0"/>
              </a:rPr>
              <a:t>TAX</a:t>
            </a:r>
            <a:br>
              <a:rPr lang="en-US" sz="2400" b="1" dirty="0">
                <a:latin typeface="Calibri" panose="020F0502020204030204" pitchFamily="34" charset="0"/>
              </a:rPr>
            </a:br>
            <a:br>
              <a:rPr lang="en-US" sz="2400" b="1" dirty="0">
                <a:latin typeface="Calibri" panose="020F0502020204030204" pitchFamily="34" charset="0"/>
              </a:rPr>
            </a:br>
            <a:r>
              <a:rPr lang="en-US" sz="2400" b="1" dirty="0">
                <a:latin typeface="Calibri" panose="020F0502020204030204" pitchFamily="34" charset="0"/>
              </a:rPr>
              <a:t>GENERAL Business</a:t>
            </a:r>
            <a:br>
              <a:rPr lang="en-US" sz="2400" b="1" dirty="0">
                <a:latin typeface="Calibri" panose="020F0502020204030204" pitchFamily="34" charset="0"/>
              </a:rPr>
            </a:br>
            <a:r>
              <a:rPr lang="en-US" sz="2400" b="1" dirty="0">
                <a:latin typeface="Calibri" panose="020F0502020204030204" pitchFamily="34" charset="0"/>
              </a:rPr>
              <a:t>Return</a:t>
            </a:r>
          </a:p>
        </p:txBody>
      </p:sp>
      <p:sp>
        <p:nvSpPr>
          <p:cNvPr id="16387" name="Text Box 12"/>
          <p:cNvSpPr txBox="1">
            <a:spLocks noChangeArrowheads="1"/>
          </p:cNvSpPr>
          <p:nvPr/>
        </p:nvSpPr>
        <p:spPr bwMode="auto">
          <a:xfrm>
            <a:off x="7467600" y="381000"/>
            <a:ext cx="1600200" cy="3529013"/>
          </a:xfrm>
          <a:prstGeom prst="rect">
            <a:avLst/>
          </a:prstGeom>
          <a:solidFill>
            <a:srgbClr val="99CCFF"/>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1621" tIns="40810" rIns="81621" bIns="40810">
            <a:spAutoFit/>
          </a:bodyPr>
          <a:lstStyle>
            <a:lvl1pPr eaLnBrk="0" hangingPunct="0">
              <a:spcBef>
                <a:spcPts val="800"/>
              </a:spcBef>
              <a:buFont typeface="Arial" charset="0"/>
              <a:defRPr sz="1600" b="1">
                <a:solidFill>
                  <a:schemeClr val="tx1"/>
                </a:solidFill>
                <a:latin typeface="Franklin Gothic Book" pitchFamily="34" charset="0"/>
              </a:defRPr>
            </a:lvl1pPr>
            <a:lvl2pPr marL="742950" indent="-285750" eaLnBrk="0" hangingPunct="0">
              <a:spcBef>
                <a:spcPts val="300"/>
              </a:spcBef>
              <a:buClr>
                <a:schemeClr val="accent2"/>
              </a:buClr>
              <a:buFont typeface="Wingdings" pitchFamily="2" charset="2"/>
              <a:buChar char="§"/>
              <a:defRPr sz="1600">
                <a:solidFill>
                  <a:schemeClr val="tx1"/>
                </a:solidFill>
                <a:latin typeface="Franklin Gothic Book" pitchFamily="34" charset="0"/>
              </a:defRPr>
            </a:lvl2pPr>
            <a:lvl3pPr marL="11430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3pPr>
            <a:lvl4pPr marL="16002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4pPr>
            <a:lvl5pPr marL="20574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5pPr>
            <a:lvl6pPr marL="25146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6pPr>
            <a:lvl7pPr marL="29718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7pPr>
            <a:lvl8pPr marL="34290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8pPr>
            <a:lvl9pPr marL="38862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9pPr>
          </a:lstStyle>
          <a:p>
            <a:pPr eaLnBrk="1" hangingPunct="1">
              <a:spcBef>
                <a:spcPct val="50000"/>
              </a:spcBef>
              <a:buFontTx/>
              <a:buNone/>
            </a:pPr>
            <a:r>
              <a:rPr lang="en-US" altLang="en-US" sz="2000">
                <a:latin typeface="Calibri" pitchFamily="34" charset="0"/>
              </a:rPr>
              <a:t>This form is a universal form that will calculate tax, interest and penalty for the appropriate periods if used on-line.</a:t>
            </a:r>
          </a:p>
          <a:p>
            <a:pPr eaLnBrk="1" hangingPunct="1">
              <a:spcBef>
                <a:spcPct val="50000"/>
              </a:spcBef>
              <a:buFontTx/>
              <a:buNone/>
            </a:pPr>
            <a:endParaRPr lang="en-US" altLang="en-US" b="0">
              <a:latin typeface="Arial" charset="0"/>
            </a:endParaRPr>
          </a:p>
        </p:txBody>
      </p:sp>
      <p:pic>
        <p:nvPicPr>
          <p:cNvPr id="5" name="Picture 4">
            <a:extLst>
              <a:ext uri="{FF2B5EF4-FFF2-40B4-BE49-F238E27FC236}">
                <a16:creationId xmlns:a16="http://schemas.microsoft.com/office/drawing/2014/main" id="{28EBD8E5-7CA6-448D-8381-E1A33CD09978}"/>
              </a:ext>
            </a:extLst>
          </p:cNvPr>
          <p:cNvPicPr>
            <a:picLocks noChangeAspect="1"/>
          </p:cNvPicPr>
          <p:nvPr/>
        </p:nvPicPr>
        <p:blipFill>
          <a:blip r:embed="rId2"/>
          <a:stretch>
            <a:fillRect/>
          </a:stretch>
        </p:blipFill>
        <p:spPr>
          <a:xfrm>
            <a:off x="1905000" y="0"/>
            <a:ext cx="5562600" cy="6858000"/>
          </a:xfrm>
          <a:prstGeom prst="rect">
            <a:avLst/>
          </a:prstGeom>
        </p:spPr>
      </p:pic>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9" name="Rectangle 3"/>
          <p:cNvSpPr>
            <a:spLocks noGrp="1" noChangeArrowheads="1"/>
          </p:cNvSpPr>
          <p:nvPr>
            <p:ph idx="1"/>
          </p:nvPr>
        </p:nvSpPr>
        <p:spPr>
          <a:xfrm>
            <a:off x="533400" y="1371600"/>
            <a:ext cx="8229599" cy="3352800"/>
          </a:xfrm>
        </p:spPr>
        <p:txBody>
          <a:bodyPr/>
          <a:lstStyle/>
          <a:p>
            <a:pPr algn="ctr" eaLnBrk="1" hangingPunct="1">
              <a:buFontTx/>
              <a:buNone/>
            </a:pPr>
            <a:r>
              <a:rPr lang="en-US" altLang="en-US" sz="2400" dirty="0">
                <a:latin typeface="Calibri" pitchFamily="34" charset="0"/>
              </a:rPr>
              <a:t>NAICS Code</a:t>
            </a:r>
          </a:p>
          <a:p>
            <a:pPr algn="ctr" eaLnBrk="1" hangingPunct="1">
              <a:buFontTx/>
              <a:buNone/>
            </a:pPr>
            <a:r>
              <a:rPr lang="en-US" altLang="en-US" sz="2400" dirty="0">
                <a:latin typeface="Calibri" pitchFamily="34" charset="0"/>
              </a:rPr>
              <a:t>(North American Industry Classification System)</a:t>
            </a:r>
          </a:p>
          <a:p>
            <a:pPr algn="ctr" eaLnBrk="1" hangingPunct="1">
              <a:buFontTx/>
              <a:buNone/>
            </a:pPr>
            <a:r>
              <a:rPr lang="en-US" altLang="en-US" sz="2400" dirty="0">
                <a:latin typeface="Calibri" pitchFamily="34" charset="0"/>
              </a:rPr>
              <a:t>NAICS is a standard used by Federal statistical agencies in classifying business establishments related to the U.S. business economy, run by the U.S. Government as used on your Federal Income Tax Return.</a:t>
            </a:r>
          </a:p>
          <a:p>
            <a:pPr algn="ctr" eaLnBrk="1" hangingPunct="1">
              <a:buFontTx/>
              <a:buNone/>
            </a:pPr>
            <a:r>
              <a:rPr lang="en-US" altLang="en-US" sz="2000" dirty="0">
                <a:latin typeface="Calibri" pitchFamily="34" charset="0"/>
              </a:rPr>
              <a:t>To find your NAICS code one source is this website, </a:t>
            </a:r>
            <a:r>
              <a:rPr lang="en-US" altLang="en-US" sz="2000" dirty="0">
                <a:latin typeface="Calibri" pitchFamily="34" charset="0"/>
                <a:hlinkClick r:id="rId2"/>
              </a:rPr>
              <a:t>NAICS U.S. Census Bureau</a:t>
            </a:r>
            <a:r>
              <a:rPr lang="en-US" altLang="en-US" sz="2000" dirty="0">
                <a:latin typeface="Calibri" pitchFamily="34" charset="0"/>
              </a:rPr>
              <a:t>.</a:t>
            </a:r>
          </a:p>
          <a:p>
            <a:pPr algn="ctr" eaLnBrk="1" hangingPunct="1">
              <a:buFontTx/>
              <a:buNone/>
            </a:pPr>
            <a:endParaRPr lang="en-US" altLang="en-US" sz="3200" dirty="0"/>
          </a:p>
        </p:txBody>
      </p:sp>
      <p:sp>
        <p:nvSpPr>
          <p:cNvPr id="6" name="Rectangle 2"/>
          <p:cNvSpPr txBox="1">
            <a:spLocks noChangeArrowheads="1"/>
          </p:cNvSpPr>
          <p:nvPr/>
        </p:nvSpPr>
        <p:spPr>
          <a:xfrm>
            <a:off x="533400" y="304800"/>
            <a:ext cx="8229600" cy="990600"/>
          </a:xfrm>
          <a:prstGeom prst="rect">
            <a:avLst/>
          </a:prstGeom>
          <a:solidFill>
            <a:schemeClr val="accent3">
              <a:lumMod val="40000"/>
              <a:lumOff val="60000"/>
            </a:schemeClr>
          </a:solidFill>
          <a:effectLst/>
          <a:scene3d>
            <a:camera prst="legacyObliqueTopLeft"/>
            <a:lightRig rig="legacyFlat3" dir="t"/>
          </a:scene3d>
          <a:sp3d extrusionH="430200" prstMaterial="legacyMatte">
            <a:bevelT w="13500" h="13500" prst="angle"/>
            <a:bevelB w="13500" h="13500" prst="angle"/>
            <a:extrusionClr>
              <a:srgbClr val="CC99FF"/>
            </a:extrusionClr>
          </a:sp3d>
        </p:spPr>
        <p:txBody>
          <a:bodyPr anchor="ctr">
            <a:flatTx/>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defRPr/>
            </a:pPr>
            <a:r>
              <a:rPr lang="en-US" sz="3200" b="1" dirty="0">
                <a:latin typeface="Calibri" panose="020F0502020204030204" pitchFamily="34" charset="0"/>
              </a:rPr>
              <a:t>BUSINESS TAX Classification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0"/>
                                  </p:stCondLst>
                                  <p:childTnLst>
                                    <p:set>
                                      <p:cBhvr>
                                        <p:cTn id="6" dur="1" fill="hold">
                                          <p:stCondLst>
                                            <p:cond delay="0"/>
                                          </p:stCondLst>
                                        </p:cTn>
                                        <p:tgtEl>
                                          <p:spTgt spid="408579">
                                            <p:txEl>
                                              <p:pRg st="0" end="0"/>
                                            </p:txEl>
                                          </p:spTgt>
                                        </p:tgtEl>
                                        <p:attrNameLst>
                                          <p:attrName>style.visibility</p:attrName>
                                        </p:attrNameLst>
                                      </p:cBhvr>
                                      <p:to>
                                        <p:strVal val="visible"/>
                                      </p:to>
                                    </p:set>
                                    <p:animEffect transition="in" filter="wedge">
                                      <p:cBhvr>
                                        <p:cTn id="7" dur="2000"/>
                                        <p:tgtEl>
                                          <p:spTgt spid="408579">
                                            <p:txEl>
                                              <p:pRg st="0" end="0"/>
                                            </p:txEl>
                                          </p:spTgt>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408579">
                                            <p:txEl>
                                              <p:pRg st="1" end="1"/>
                                            </p:txEl>
                                          </p:spTgt>
                                        </p:tgtEl>
                                        <p:attrNameLst>
                                          <p:attrName>style.visibility</p:attrName>
                                        </p:attrNameLst>
                                      </p:cBhvr>
                                      <p:to>
                                        <p:strVal val="visible"/>
                                      </p:to>
                                    </p:set>
                                    <p:animEffect transition="in" filter="wipe(left)">
                                      <p:cBhvr>
                                        <p:cTn id="11" dur="2000"/>
                                        <p:tgtEl>
                                          <p:spTgt spid="408579">
                                            <p:txEl>
                                              <p:pRg st="1" end="1"/>
                                            </p:txEl>
                                          </p:spTgt>
                                        </p:tgtEl>
                                      </p:cBhvr>
                                    </p:animEffect>
                                  </p:childTnLst>
                                </p:cTn>
                              </p:par>
                            </p:childTnLst>
                          </p:cTn>
                        </p:par>
                        <p:par>
                          <p:cTn id="12" fill="hold" nodeType="afterGroup">
                            <p:stCondLst>
                              <p:cond delay="4000"/>
                            </p:stCondLst>
                            <p:childTnLst>
                              <p:par>
                                <p:cTn id="13" presetID="22" presetClass="entr" presetSubtype="8" fill="hold" nodeType="afterEffect">
                                  <p:stCondLst>
                                    <p:cond delay="0"/>
                                  </p:stCondLst>
                                  <p:childTnLst>
                                    <p:set>
                                      <p:cBhvr>
                                        <p:cTn id="14" dur="1" fill="hold">
                                          <p:stCondLst>
                                            <p:cond delay="0"/>
                                          </p:stCondLst>
                                        </p:cTn>
                                        <p:tgtEl>
                                          <p:spTgt spid="408579">
                                            <p:txEl>
                                              <p:pRg st="2" end="2"/>
                                            </p:txEl>
                                          </p:spTgt>
                                        </p:tgtEl>
                                        <p:attrNameLst>
                                          <p:attrName>style.visibility</p:attrName>
                                        </p:attrNameLst>
                                      </p:cBhvr>
                                      <p:to>
                                        <p:strVal val="visible"/>
                                      </p:to>
                                    </p:set>
                                    <p:animEffect transition="in" filter="wipe(left)">
                                      <p:cBhvr>
                                        <p:cTn id="15" dur="2000"/>
                                        <p:tgtEl>
                                          <p:spTgt spid="408579">
                                            <p:txEl>
                                              <p:pRg st="2" end="2"/>
                                            </p:txEl>
                                          </p:spTgt>
                                        </p:tgtEl>
                                      </p:cBhvr>
                                    </p:animEffect>
                                  </p:childTnLst>
                                </p:cTn>
                              </p:par>
                            </p:childTnLst>
                          </p:cTn>
                        </p:par>
                        <p:par>
                          <p:cTn id="16" fill="hold" nodeType="afterGroup">
                            <p:stCondLst>
                              <p:cond delay="6000"/>
                            </p:stCondLst>
                            <p:childTnLst>
                              <p:par>
                                <p:cTn id="17" presetID="22" presetClass="entr" presetSubtype="8" fill="hold" nodeType="afterEffect">
                                  <p:stCondLst>
                                    <p:cond delay="0"/>
                                  </p:stCondLst>
                                  <p:childTnLst>
                                    <p:set>
                                      <p:cBhvr>
                                        <p:cTn id="18" dur="1" fill="hold">
                                          <p:stCondLst>
                                            <p:cond delay="0"/>
                                          </p:stCondLst>
                                        </p:cTn>
                                        <p:tgtEl>
                                          <p:spTgt spid="408579">
                                            <p:txEl>
                                              <p:pRg st="3" end="3"/>
                                            </p:txEl>
                                          </p:spTgt>
                                        </p:tgtEl>
                                        <p:attrNameLst>
                                          <p:attrName>style.visibility</p:attrName>
                                        </p:attrNameLst>
                                      </p:cBhvr>
                                      <p:to>
                                        <p:strVal val="visible"/>
                                      </p:to>
                                    </p:set>
                                    <p:animEffect transition="in" filter="wipe(left)">
                                      <p:cBhvr>
                                        <p:cTn id="19" dur="2000"/>
                                        <p:tgtEl>
                                          <p:spTgt spid="408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9" name="Rectangle 5"/>
          <p:cNvSpPr>
            <a:spLocks noChangeArrowheads="1"/>
          </p:cNvSpPr>
          <p:nvPr/>
        </p:nvSpPr>
        <p:spPr bwMode="auto">
          <a:xfrm>
            <a:off x="533400" y="1371600"/>
            <a:ext cx="8077200" cy="2640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800"/>
              </a:spcBef>
            </a:pPr>
            <a:r>
              <a:rPr lang="en-US" altLang="en-US" sz="2400" b="1" dirty="0">
                <a:latin typeface="Calibri" pitchFamily="34" charset="0"/>
              </a:rPr>
              <a:t>MBT is imposed on the Total Gross Wages (including tips), as defined in NRS 612.190 (wages paid for personal services) to Unemployment Compensation. </a:t>
            </a:r>
          </a:p>
          <a:p>
            <a:pPr algn="ctr" eaLnBrk="1" hangingPunct="1">
              <a:spcBef>
                <a:spcPts val="800"/>
              </a:spcBef>
            </a:pPr>
            <a:r>
              <a:rPr lang="en-US" altLang="en-US" sz="2400" b="1" dirty="0">
                <a:latin typeface="Calibri" pitchFamily="34" charset="0"/>
              </a:rPr>
              <a:t>Line “3” on the Employer’s Quarterly Contribution and Wage Report Form NUCS 4072 or UI Nevada system printout.</a:t>
            </a:r>
          </a:p>
          <a:p>
            <a:pPr algn="ctr" eaLnBrk="1" hangingPunct="1">
              <a:lnSpc>
                <a:spcPct val="150000"/>
              </a:lnSpc>
              <a:spcBef>
                <a:spcPts val="800"/>
              </a:spcBef>
            </a:pPr>
            <a:r>
              <a:rPr lang="en-US" altLang="en-US" sz="2400" b="1" dirty="0">
                <a:latin typeface="Calibri" pitchFamily="34" charset="0"/>
              </a:rPr>
              <a:t>    NRS 363A.130 and NRS 363B.110</a:t>
            </a:r>
          </a:p>
        </p:txBody>
      </p:sp>
      <p:sp>
        <p:nvSpPr>
          <p:cNvPr id="6" name="Rectangle 2"/>
          <p:cNvSpPr txBox="1">
            <a:spLocks noChangeArrowheads="1"/>
          </p:cNvSpPr>
          <p:nvPr/>
        </p:nvSpPr>
        <p:spPr>
          <a:xfrm>
            <a:off x="533400" y="304800"/>
            <a:ext cx="8229600" cy="838200"/>
          </a:xfrm>
          <a:prstGeom prst="rect">
            <a:avLst/>
          </a:prstGeom>
          <a:solidFill>
            <a:schemeClr val="accent3">
              <a:lumMod val="40000"/>
              <a:lumOff val="60000"/>
            </a:schemeClr>
          </a:solidFill>
          <a:effectLst/>
          <a:scene3d>
            <a:camera prst="legacyObliqueTopLeft"/>
            <a:lightRig rig="legacyFlat3" dir="t"/>
          </a:scene3d>
          <a:sp3d extrusionH="430200" prstMaterial="legacyMatte">
            <a:bevelT w="13500" h="13500" prst="angle"/>
            <a:bevelB w="13500" h="13500" prst="angle"/>
            <a:extrusionClr>
              <a:srgbClr val="CC99FF"/>
            </a:extrusionClr>
          </a:sp3d>
        </p:spPr>
        <p:txBody>
          <a:bodyPr anchor="ctr">
            <a:flatTx/>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defRPr/>
            </a:pPr>
            <a:r>
              <a:rPr lang="en-US" sz="3200" b="1" dirty="0">
                <a:latin typeface="Calibri" panose="020F0502020204030204" pitchFamily="34" charset="0"/>
                <a:cs typeface="Calibri" panose="020F0502020204030204" pitchFamily="34" charset="0"/>
              </a:rPr>
              <a:t>BUSINESS TAX Reporting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500"/>
                                  </p:stCondLst>
                                  <p:childTnLst>
                                    <p:set>
                                      <p:cBhvr>
                                        <p:cTn id="6" dur="1" fill="hold">
                                          <p:stCondLst>
                                            <p:cond delay="0"/>
                                          </p:stCondLst>
                                        </p:cTn>
                                        <p:tgtEl>
                                          <p:spTgt spid="410629">
                                            <p:txEl>
                                              <p:pRg st="0" end="0"/>
                                            </p:txEl>
                                          </p:spTgt>
                                        </p:tgtEl>
                                        <p:attrNameLst>
                                          <p:attrName>style.visibility</p:attrName>
                                        </p:attrNameLst>
                                      </p:cBhvr>
                                      <p:to>
                                        <p:strVal val="visible"/>
                                      </p:to>
                                    </p:set>
                                    <p:animEffect transition="in" filter="wipe(up)">
                                      <p:cBhvr>
                                        <p:cTn id="7" dur="2000"/>
                                        <p:tgtEl>
                                          <p:spTgt spid="410629">
                                            <p:txEl>
                                              <p:pRg st="0" end="0"/>
                                            </p:txEl>
                                          </p:spTgt>
                                        </p:tgtEl>
                                      </p:cBhvr>
                                    </p:animEffect>
                                  </p:childTnLst>
                                </p:cTn>
                              </p:par>
                            </p:childTnLst>
                          </p:cTn>
                        </p:par>
                        <p:par>
                          <p:cTn id="8" fill="hold" nodeType="afterGroup">
                            <p:stCondLst>
                              <p:cond delay="2500"/>
                            </p:stCondLst>
                            <p:childTnLst>
                              <p:par>
                                <p:cTn id="9" presetID="22" presetClass="entr" presetSubtype="1" fill="hold" nodeType="afterEffect">
                                  <p:stCondLst>
                                    <p:cond delay="500"/>
                                  </p:stCondLst>
                                  <p:childTnLst>
                                    <p:set>
                                      <p:cBhvr>
                                        <p:cTn id="10" dur="1" fill="hold">
                                          <p:stCondLst>
                                            <p:cond delay="0"/>
                                          </p:stCondLst>
                                        </p:cTn>
                                        <p:tgtEl>
                                          <p:spTgt spid="410629">
                                            <p:txEl>
                                              <p:pRg st="1" end="1"/>
                                            </p:txEl>
                                          </p:spTgt>
                                        </p:tgtEl>
                                        <p:attrNameLst>
                                          <p:attrName>style.visibility</p:attrName>
                                        </p:attrNameLst>
                                      </p:cBhvr>
                                      <p:to>
                                        <p:strVal val="visible"/>
                                      </p:to>
                                    </p:set>
                                    <p:animEffect transition="in" filter="wipe(up)">
                                      <p:cBhvr>
                                        <p:cTn id="11" dur="2000"/>
                                        <p:tgtEl>
                                          <p:spTgt spid="410629">
                                            <p:txEl>
                                              <p:pRg st="1" end="1"/>
                                            </p:txEl>
                                          </p:spTgt>
                                        </p:tgtEl>
                                      </p:cBhvr>
                                    </p:animEffect>
                                  </p:childTnLst>
                                </p:cTn>
                              </p:par>
                            </p:childTnLst>
                          </p:cTn>
                        </p:par>
                        <p:par>
                          <p:cTn id="12" fill="hold" nodeType="afterGroup">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410629">
                                            <p:txEl>
                                              <p:pRg st="2" end="2"/>
                                            </p:txEl>
                                          </p:spTgt>
                                        </p:tgtEl>
                                        <p:attrNameLst>
                                          <p:attrName>style.visibility</p:attrName>
                                        </p:attrNameLst>
                                      </p:cBhvr>
                                      <p:to>
                                        <p:strVal val="visible"/>
                                      </p:to>
                                    </p:set>
                                    <p:animEffect transition="in" filter="wipe(up)">
                                      <p:cBhvr>
                                        <p:cTn id="15" dur="2000"/>
                                        <p:tgtEl>
                                          <p:spTgt spid="41062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4" name="Rectangle 6"/>
          <p:cNvSpPr>
            <a:spLocks noChangeArrowheads="1"/>
          </p:cNvSpPr>
          <p:nvPr/>
        </p:nvSpPr>
        <p:spPr bwMode="auto">
          <a:xfrm>
            <a:off x="506435" y="1371600"/>
            <a:ext cx="8229601" cy="3009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342900" indent="-342900" algn="just" fontAlgn="auto">
              <a:spcBef>
                <a:spcPts val="800"/>
              </a:spcBef>
              <a:spcAft>
                <a:spcPts val="0"/>
              </a:spcAft>
              <a:buFont typeface="Arial" pitchFamily="34" charset="0"/>
              <a:buNone/>
            </a:pPr>
            <a:r>
              <a:rPr lang="en-US" altLang="en-US" sz="2200" b="1" dirty="0">
                <a:latin typeface="Calibri" panose="020F0502020204030204" pitchFamily="34" charset="0"/>
              </a:rPr>
              <a:t>Health Insurance NRS 363A.135, NRS 363B.115:</a:t>
            </a:r>
          </a:p>
          <a:p>
            <a:pPr marL="342900" indent="-342900" algn="just" fontAlgn="auto">
              <a:spcBef>
                <a:spcPts val="800"/>
              </a:spcBef>
              <a:spcAft>
                <a:spcPts val="0"/>
              </a:spcAft>
              <a:buFont typeface="Arial" pitchFamily="34" charset="0"/>
              <a:buNone/>
            </a:pPr>
            <a:r>
              <a:rPr lang="en-US" altLang="en-US" b="1" dirty="0">
                <a:latin typeface="Calibri" panose="020F0502020204030204" pitchFamily="34" charset="0"/>
              </a:rPr>
              <a:t>	Any amount paid by the employer for health insurance or a health benefit plan for its employees in the calendar quarter for which the tax is paid. The deduction may include:</a:t>
            </a:r>
          </a:p>
          <a:p>
            <a:pPr marL="342900" indent="-342900" algn="just" fontAlgn="auto">
              <a:spcBef>
                <a:spcPts val="800"/>
              </a:spcBef>
              <a:spcAft>
                <a:spcPts val="0"/>
              </a:spcAft>
              <a:buFont typeface="Arial" pitchFamily="34" charset="0"/>
              <a:buNone/>
            </a:pPr>
            <a:r>
              <a:rPr lang="en-US" altLang="en-US" b="1" dirty="0">
                <a:latin typeface="Calibri" panose="020F0502020204030204" pitchFamily="34" charset="0"/>
              </a:rPr>
              <a:t>	Premiums for a policy of health insurance for employees or amounts paid by a self-	insured employer in a qualified employee welfare benefit plan for claims, direct administrative services, premiums or aggregate stop-loss insurance coverage and 	amounts paid by an employer to a Taft-Hartley trust under 29 U.S.C. 186(c)(5)</a:t>
            </a:r>
          </a:p>
        </p:txBody>
      </p:sp>
      <p:sp>
        <p:nvSpPr>
          <p:cNvPr id="6" name="Rectangle 2"/>
          <p:cNvSpPr txBox="1">
            <a:spLocks noChangeArrowheads="1"/>
          </p:cNvSpPr>
          <p:nvPr/>
        </p:nvSpPr>
        <p:spPr>
          <a:xfrm>
            <a:off x="533400" y="304800"/>
            <a:ext cx="8229600" cy="914400"/>
          </a:xfrm>
          <a:prstGeom prst="rect">
            <a:avLst/>
          </a:prstGeom>
          <a:solidFill>
            <a:schemeClr val="accent3">
              <a:lumMod val="40000"/>
              <a:lumOff val="60000"/>
            </a:schemeClr>
          </a:solidFill>
          <a:effectLst/>
          <a:scene3d>
            <a:camera prst="legacyObliqueTopLeft"/>
            <a:lightRig rig="legacyFlat3" dir="t"/>
          </a:scene3d>
          <a:sp3d extrusionH="430200" prstMaterial="legacyMatte">
            <a:bevelT w="13500" h="13500" prst="angle"/>
            <a:bevelB w="13500" h="13500" prst="angle"/>
            <a:extrusionClr>
              <a:srgbClr val="CC99FF"/>
            </a:extrusionClr>
          </a:sp3d>
        </p:spPr>
        <p:txBody>
          <a:bodyPr anchor="ctr">
            <a:flatTx/>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defRPr/>
            </a:pPr>
            <a:r>
              <a:rPr lang="en-US" sz="3200" b="1" dirty="0">
                <a:latin typeface="Calibri" panose="020F0502020204030204" pitchFamily="34" charset="0"/>
              </a:rPr>
              <a:t>BUSINESS TAX Deductions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afterEffect">
                                  <p:stCondLst>
                                    <p:cond delay="500"/>
                                  </p:stCondLst>
                                  <p:childTnLst>
                                    <p:set>
                                      <p:cBhvr>
                                        <p:cTn id="6" dur="1" fill="hold">
                                          <p:stCondLst>
                                            <p:cond delay="0"/>
                                          </p:stCondLst>
                                        </p:cTn>
                                        <p:tgtEl>
                                          <p:spTgt spid="411654">
                                            <p:txEl>
                                              <p:pRg st="0" end="0"/>
                                            </p:txEl>
                                          </p:spTgt>
                                        </p:tgtEl>
                                        <p:attrNameLst>
                                          <p:attrName>style.visibility</p:attrName>
                                        </p:attrNameLst>
                                      </p:cBhvr>
                                      <p:to>
                                        <p:strVal val="visible"/>
                                      </p:to>
                                    </p:set>
                                    <p:animEffect transition="in" filter="wipe(up)">
                                      <p:cBhvr>
                                        <p:cTn id="7" dur="2000"/>
                                        <p:tgtEl>
                                          <p:spTgt spid="411654">
                                            <p:txEl>
                                              <p:pRg st="0" end="0"/>
                                            </p:txEl>
                                          </p:spTgt>
                                        </p:tgtEl>
                                      </p:cBhvr>
                                    </p:animEffect>
                                  </p:childTnLst>
                                </p:cTn>
                              </p:par>
                            </p:childTnLst>
                          </p:cTn>
                        </p:par>
                        <p:par>
                          <p:cTn id="8" fill="hold" nodeType="afterGroup">
                            <p:stCondLst>
                              <p:cond delay="2500"/>
                            </p:stCondLst>
                            <p:childTnLst>
                              <p:par>
                                <p:cTn id="9" presetID="22" presetClass="entr" presetSubtype="1" fill="hold" nodeType="afterEffect">
                                  <p:stCondLst>
                                    <p:cond delay="500"/>
                                  </p:stCondLst>
                                  <p:childTnLst>
                                    <p:set>
                                      <p:cBhvr>
                                        <p:cTn id="10" dur="1" fill="hold">
                                          <p:stCondLst>
                                            <p:cond delay="0"/>
                                          </p:stCondLst>
                                        </p:cTn>
                                        <p:tgtEl>
                                          <p:spTgt spid="411654">
                                            <p:txEl>
                                              <p:pRg st="1" end="1"/>
                                            </p:txEl>
                                          </p:spTgt>
                                        </p:tgtEl>
                                        <p:attrNameLst>
                                          <p:attrName>style.visibility</p:attrName>
                                        </p:attrNameLst>
                                      </p:cBhvr>
                                      <p:to>
                                        <p:strVal val="visible"/>
                                      </p:to>
                                    </p:set>
                                    <p:animEffect transition="in" filter="wipe(up)">
                                      <p:cBhvr>
                                        <p:cTn id="11" dur="2000"/>
                                        <p:tgtEl>
                                          <p:spTgt spid="411654">
                                            <p:txEl>
                                              <p:pRg st="1" end="1"/>
                                            </p:txEl>
                                          </p:spTgt>
                                        </p:tgtEl>
                                      </p:cBhvr>
                                    </p:animEffect>
                                  </p:childTnLst>
                                </p:cTn>
                              </p:par>
                            </p:childTnLst>
                          </p:cTn>
                        </p:par>
                        <p:par>
                          <p:cTn id="12" fill="hold" nodeType="afterGroup">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411654">
                                            <p:txEl>
                                              <p:pRg st="2" end="2"/>
                                            </p:txEl>
                                          </p:spTgt>
                                        </p:tgtEl>
                                        <p:attrNameLst>
                                          <p:attrName>style.visibility</p:attrName>
                                        </p:attrNameLst>
                                      </p:cBhvr>
                                      <p:to>
                                        <p:strVal val="visible"/>
                                      </p:to>
                                    </p:set>
                                    <p:animEffect transition="in" filter="wipe(up)">
                                      <p:cBhvr>
                                        <p:cTn id="15" dur="2000"/>
                                        <p:tgtEl>
                                          <p:spTgt spid="4116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8" name="Rectangle 6"/>
          <p:cNvSpPr>
            <a:spLocks noChangeArrowheads="1"/>
          </p:cNvSpPr>
          <p:nvPr/>
        </p:nvSpPr>
        <p:spPr bwMode="auto">
          <a:xfrm>
            <a:off x="533400" y="1447800"/>
            <a:ext cx="822960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defRPr/>
            </a:pPr>
            <a:r>
              <a:rPr lang="en-US" sz="2400" b="1" dirty="0">
                <a:latin typeface="Calibri" panose="020F0502020204030204" pitchFamily="34" charset="0"/>
              </a:rPr>
              <a:t>An employer may not deduct under Health Care Deduction:</a:t>
            </a:r>
          </a:p>
          <a:p>
            <a:pPr marL="342900" indent="-342900" algn="just">
              <a:buFont typeface="Arial" panose="020B0604020202020204" pitchFamily="34" charset="0"/>
              <a:buChar char="•"/>
              <a:defRPr/>
            </a:pPr>
            <a:r>
              <a:rPr lang="en-US" b="1" dirty="0">
                <a:latin typeface="Calibri" panose="020F0502020204030204" pitchFamily="34" charset="0"/>
              </a:rPr>
              <a:t>Amounts paid for industrial injury or occupational disease insurance.</a:t>
            </a:r>
          </a:p>
          <a:p>
            <a:pPr marL="342900" indent="-342900" algn="just">
              <a:buFont typeface="Arial" panose="020B0604020202020204" pitchFamily="34" charset="0"/>
              <a:buChar char="•"/>
              <a:defRPr/>
            </a:pPr>
            <a:r>
              <a:rPr lang="en-US" b="1" dirty="0">
                <a:latin typeface="Calibri" panose="020F0502020204030204" pitchFamily="34" charset="0"/>
              </a:rPr>
              <a:t>Payments made by the employee or amounts deducted from the wages of employees for health care/health insurance.</a:t>
            </a:r>
          </a:p>
          <a:p>
            <a:pPr marL="342900" indent="-342900" algn="just">
              <a:buFont typeface="Arial" panose="020B0604020202020204" pitchFamily="34" charset="0"/>
              <a:buChar char="•"/>
              <a:defRPr/>
            </a:pPr>
            <a:r>
              <a:rPr lang="en-US" b="1" dirty="0">
                <a:latin typeface="Calibri" panose="020F0502020204030204" pitchFamily="34" charset="0"/>
              </a:rPr>
              <a:t>Life insurance.</a:t>
            </a:r>
          </a:p>
          <a:p>
            <a:pPr marL="342900" indent="-342900" algn="just">
              <a:buFont typeface="Arial" panose="020B0604020202020204" pitchFamily="34" charset="0"/>
              <a:buChar char="•"/>
              <a:defRPr/>
            </a:pPr>
            <a:r>
              <a:rPr lang="en-US" b="1" dirty="0">
                <a:latin typeface="Calibri" panose="020F0502020204030204" pitchFamily="34" charset="0"/>
              </a:rPr>
              <a:t>AD&amp;D insurance.</a:t>
            </a:r>
          </a:p>
        </p:txBody>
      </p:sp>
      <p:sp>
        <p:nvSpPr>
          <p:cNvPr id="8" name="Rectangle 2"/>
          <p:cNvSpPr>
            <a:spLocks noGrp="1" noChangeArrowheads="1"/>
          </p:cNvSpPr>
          <p:nvPr>
            <p:ph type="title"/>
          </p:nvPr>
        </p:nvSpPr>
        <p:spPr>
          <a:xfrm>
            <a:off x="533400" y="304800"/>
            <a:ext cx="8229600" cy="9144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Deductions cont’d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04838">
                                            <p:txEl>
                                              <p:pRg st="0" end="0"/>
                                            </p:txEl>
                                          </p:spTgt>
                                        </p:tgtEl>
                                        <p:attrNameLst>
                                          <p:attrName>style.visibility</p:attrName>
                                        </p:attrNameLst>
                                      </p:cBhvr>
                                      <p:to>
                                        <p:strVal val="visible"/>
                                      </p:to>
                                    </p:set>
                                    <p:animEffect transition="in" filter="wipe(left)">
                                      <p:cBhvr>
                                        <p:cTn id="7" dur="2000"/>
                                        <p:tgtEl>
                                          <p:spTgt spid="504838">
                                            <p:txEl>
                                              <p:pRg st="0" end="0"/>
                                            </p:txEl>
                                          </p:spTgt>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504838">
                                            <p:txEl>
                                              <p:pRg st="1" end="1"/>
                                            </p:txEl>
                                          </p:spTgt>
                                        </p:tgtEl>
                                        <p:attrNameLst>
                                          <p:attrName>style.visibility</p:attrName>
                                        </p:attrNameLst>
                                      </p:cBhvr>
                                      <p:to>
                                        <p:strVal val="visible"/>
                                      </p:to>
                                    </p:set>
                                    <p:animEffect transition="in" filter="wipe(left)">
                                      <p:cBhvr>
                                        <p:cTn id="11" dur="2000"/>
                                        <p:tgtEl>
                                          <p:spTgt spid="504838">
                                            <p:txEl>
                                              <p:pRg st="1" end="1"/>
                                            </p:txEl>
                                          </p:spTgt>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504838">
                                            <p:txEl>
                                              <p:pRg st="2" end="2"/>
                                            </p:txEl>
                                          </p:spTgt>
                                        </p:tgtEl>
                                        <p:attrNameLst>
                                          <p:attrName>style.visibility</p:attrName>
                                        </p:attrNameLst>
                                      </p:cBhvr>
                                      <p:to>
                                        <p:strVal val="visible"/>
                                      </p:to>
                                    </p:set>
                                    <p:animEffect transition="in" filter="dissolve">
                                      <p:cBhvr>
                                        <p:cTn id="15" dur="2000"/>
                                        <p:tgtEl>
                                          <p:spTgt spid="504838">
                                            <p:txEl>
                                              <p:pRg st="2" end="2"/>
                                            </p:txEl>
                                          </p:spTgt>
                                        </p:tgtEl>
                                      </p:cBhvr>
                                    </p:animEffect>
                                  </p:childTnLst>
                                </p:cTn>
                              </p:par>
                            </p:childTnLst>
                          </p:cTn>
                        </p:par>
                        <p:par>
                          <p:cTn id="16" fill="hold" nodeType="afterGroup">
                            <p:stCondLst>
                              <p:cond delay="6000"/>
                            </p:stCondLst>
                            <p:childTnLst>
                              <p:par>
                                <p:cTn id="17" presetID="8" presetClass="entr" presetSubtype="16" fill="hold" nodeType="afterEffect">
                                  <p:stCondLst>
                                    <p:cond delay="0"/>
                                  </p:stCondLst>
                                  <p:childTnLst>
                                    <p:set>
                                      <p:cBhvr>
                                        <p:cTn id="18" dur="1" fill="hold">
                                          <p:stCondLst>
                                            <p:cond delay="0"/>
                                          </p:stCondLst>
                                        </p:cTn>
                                        <p:tgtEl>
                                          <p:spTgt spid="504838">
                                            <p:txEl>
                                              <p:pRg st="3" end="3"/>
                                            </p:txEl>
                                          </p:spTgt>
                                        </p:tgtEl>
                                        <p:attrNameLst>
                                          <p:attrName>style.visibility</p:attrName>
                                        </p:attrNameLst>
                                      </p:cBhvr>
                                      <p:to>
                                        <p:strVal val="visible"/>
                                      </p:to>
                                    </p:set>
                                    <p:animEffect transition="in" filter="diamond(in)">
                                      <p:cBhvr>
                                        <p:cTn id="19" dur="2000"/>
                                        <p:tgtEl>
                                          <p:spTgt spid="504838">
                                            <p:txEl>
                                              <p:pRg st="3" end="3"/>
                                            </p:txEl>
                                          </p:spTgt>
                                        </p:tgtEl>
                                      </p:cBhvr>
                                    </p:animEffect>
                                  </p:childTnLst>
                                </p:cTn>
                              </p:par>
                            </p:childTnLst>
                          </p:cTn>
                        </p:par>
                        <p:par>
                          <p:cTn id="20" fill="hold" nodeType="afterGroup">
                            <p:stCondLst>
                              <p:cond delay="8000"/>
                            </p:stCondLst>
                            <p:childTnLst>
                              <p:par>
                                <p:cTn id="21" presetID="8" presetClass="entr" presetSubtype="16" fill="hold" nodeType="afterEffect">
                                  <p:stCondLst>
                                    <p:cond delay="0"/>
                                  </p:stCondLst>
                                  <p:childTnLst>
                                    <p:set>
                                      <p:cBhvr>
                                        <p:cTn id="22" dur="1" fill="hold">
                                          <p:stCondLst>
                                            <p:cond delay="0"/>
                                          </p:stCondLst>
                                        </p:cTn>
                                        <p:tgtEl>
                                          <p:spTgt spid="504838">
                                            <p:txEl>
                                              <p:pRg st="4" end="4"/>
                                            </p:txEl>
                                          </p:spTgt>
                                        </p:tgtEl>
                                        <p:attrNameLst>
                                          <p:attrName>style.visibility</p:attrName>
                                        </p:attrNameLst>
                                      </p:cBhvr>
                                      <p:to>
                                        <p:strVal val="visible"/>
                                      </p:to>
                                    </p:set>
                                    <p:animEffect transition="in" filter="diamond(in)">
                                      <p:cBhvr>
                                        <p:cTn id="23" dur="2000"/>
                                        <p:tgtEl>
                                          <p:spTgt spid="5048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1" y="1143000"/>
            <a:ext cx="8229600" cy="4093428"/>
          </a:xfrm>
          <a:prstGeom prst="rect">
            <a:avLst/>
          </a:prstGeom>
          <a:noFill/>
        </p:spPr>
        <p:txBody>
          <a:bodyPr wrap="square">
            <a:spAutoFit/>
          </a:bodyPr>
          <a:lstStyle/>
          <a:p>
            <a:pPr algn="just">
              <a:defRPr/>
            </a:pPr>
            <a:r>
              <a:rPr lang="en-US" sz="2200" b="1" dirty="0">
                <a:latin typeface="Calibri" panose="020F0502020204030204" pitchFamily="34" charset="0"/>
              </a:rPr>
              <a:t>Commerce Tax Credit NRS 363A.130 and NRS 363B.030:</a:t>
            </a:r>
          </a:p>
          <a:p>
            <a:pPr marL="285750" indent="-285750" algn="just">
              <a:buFont typeface="Arial" panose="020B0604020202020204" pitchFamily="34" charset="0"/>
              <a:buChar char="•"/>
              <a:defRPr/>
            </a:pPr>
            <a:r>
              <a:rPr lang="en-US" sz="1700" b="1" dirty="0">
                <a:latin typeface="Calibri" panose="020F0502020204030204" pitchFamily="34" charset="0"/>
              </a:rPr>
              <a:t>50% of the amount of the commerce tax paid by the employer in the proceeding taxable year.</a:t>
            </a:r>
          </a:p>
          <a:p>
            <a:pPr marL="285750" indent="-285750" algn="just">
              <a:buFont typeface="Arial" panose="020B0604020202020204" pitchFamily="34" charset="0"/>
              <a:buChar char="•"/>
              <a:defRPr/>
            </a:pPr>
            <a:r>
              <a:rPr lang="en-US" sz="1700" b="1" dirty="0">
                <a:latin typeface="Calibri" panose="020F0502020204030204" pitchFamily="34" charset="0"/>
              </a:rPr>
              <a:t>Used for any of the four calendar quarters following the end of the taxable year.</a:t>
            </a:r>
          </a:p>
          <a:p>
            <a:pPr marL="285750" indent="-285750" algn="just">
              <a:buFont typeface="Arial" panose="020B0604020202020204" pitchFamily="34" charset="0"/>
              <a:buChar char="•"/>
              <a:defRPr/>
            </a:pPr>
            <a:r>
              <a:rPr lang="en-US" sz="1700" b="1" dirty="0">
                <a:latin typeface="Calibri" panose="020F0502020204030204" pitchFamily="34" charset="0"/>
              </a:rPr>
              <a:t>The taxable year is from July 1 to June 30 of each year.</a:t>
            </a:r>
          </a:p>
          <a:p>
            <a:pPr marL="285750" indent="-285750" algn="just">
              <a:buFont typeface="Arial" panose="020B0604020202020204" pitchFamily="34" charset="0"/>
              <a:buChar char="•"/>
              <a:defRPr/>
            </a:pPr>
            <a:r>
              <a:rPr lang="en-US" sz="1700" b="1" dirty="0">
                <a:latin typeface="Calibri" panose="020F0502020204030204" pitchFamily="34" charset="0"/>
              </a:rPr>
              <a:t>There is no refund to the taxpayer for any unused credit.</a:t>
            </a:r>
          </a:p>
          <a:p>
            <a:pPr algn="just">
              <a:defRPr/>
            </a:pPr>
            <a:endParaRPr lang="en-US" b="1" dirty="0">
              <a:latin typeface="Calibri" panose="020F0502020204030204" pitchFamily="34" charset="0"/>
            </a:endParaRPr>
          </a:p>
          <a:p>
            <a:pPr algn="just">
              <a:defRPr/>
            </a:pPr>
            <a:r>
              <a:rPr lang="en-US" sz="2200" b="1" dirty="0">
                <a:latin typeface="Calibri" panose="020F0502020204030204" pitchFamily="34" charset="0"/>
              </a:rPr>
              <a:t>Employees matching contributions to prepaid tuition and college savings trust NRS 363A.337 and NRS 363B.117:</a:t>
            </a:r>
            <a:endParaRPr lang="en-US" sz="2200" dirty="0">
              <a:latin typeface="Calibri" panose="020F0502020204030204" pitchFamily="34" charset="0"/>
            </a:endParaRPr>
          </a:p>
          <a:p>
            <a:pPr marL="285750" indent="-285750" algn="just">
              <a:buFont typeface="Arial" panose="020B0604020202020204" pitchFamily="34" charset="0"/>
              <a:buChar char="•"/>
              <a:defRPr/>
            </a:pPr>
            <a:r>
              <a:rPr lang="en-US" sz="1700" b="1" dirty="0">
                <a:latin typeface="Calibri" panose="020F0502020204030204" pitchFamily="34" charset="0"/>
              </a:rPr>
              <a:t>Contribution made to the savings account by an employee of the employer.</a:t>
            </a:r>
          </a:p>
          <a:p>
            <a:pPr marL="285750" indent="-285750" algn="just">
              <a:buFont typeface="Arial" panose="020B0604020202020204" pitchFamily="34" charset="0"/>
              <a:buChar char="•"/>
              <a:defRPr/>
            </a:pPr>
            <a:r>
              <a:rPr lang="en-US" sz="1700" b="1" dirty="0">
                <a:latin typeface="Calibri" panose="020F0502020204030204" pitchFamily="34" charset="0"/>
              </a:rPr>
              <a:t>The credit available is equal to 25% of the matching contribution, not to exceed $500 per contributing employee per year.</a:t>
            </a:r>
          </a:p>
          <a:p>
            <a:pPr marL="285750" indent="-285750" algn="just">
              <a:buFont typeface="Arial" panose="020B0604020202020204" pitchFamily="34" charset="0"/>
              <a:buChar char="•"/>
              <a:defRPr/>
            </a:pPr>
            <a:r>
              <a:rPr lang="en-US" sz="1700" b="1" dirty="0">
                <a:latin typeface="Calibri" panose="020F0502020204030204" pitchFamily="34" charset="0"/>
              </a:rPr>
              <a:t>Any excess of the credit may be applied to the tax liability for five years after the year in which the matching contribution was made.</a:t>
            </a:r>
          </a:p>
        </p:txBody>
      </p:sp>
      <p:sp>
        <p:nvSpPr>
          <p:cNvPr id="8" name="Rectangle 2"/>
          <p:cNvSpPr>
            <a:spLocks noGrp="1" noChangeArrowheads="1"/>
          </p:cNvSpPr>
          <p:nvPr>
            <p:ph type="title"/>
          </p:nvPr>
        </p:nvSpPr>
        <p:spPr>
          <a:xfrm>
            <a:off x="533400" y="304800"/>
            <a:ext cx="8229600" cy="7620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Credits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5300" y="1295400"/>
            <a:ext cx="8229600" cy="3647152"/>
          </a:xfrm>
          <a:prstGeom prst="rect">
            <a:avLst/>
          </a:prstGeom>
          <a:noFill/>
        </p:spPr>
        <p:txBody>
          <a:bodyPr wrap="square">
            <a:spAutoFit/>
          </a:bodyPr>
          <a:lstStyle/>
          <a:p>
            <a:pPr algn="just">
              <a:defRPr/>
            </a:pPr>
            <a:r>
              <a:rPr lang="en-US" sz="2200" b="1" dirty="0">
                <a:latin typeface="Calibri" panose="020F0502020204030204" pitchFamily="34" charset="0"/>
              </a:rPr>
              <a:t>Donation to Scholarship Organization through Nevada Education Choice Scholarship Program NRS 363A.139 and NRS 363B.119:</a:t>
            </a:r>
            <a:endParaRPr lang="en-US" sz="2200" b="1" u="sng" dirty="0">
              <a:latin typeface="Calibri" panose="020F0502020204030204" pitchFamily="34" charset="0"/>
            </a:endParaRPr>
          </a:p>
          <a:p>
            <a:pPr algn="just">
              <a:defRPr/>
            </a:pPr>
            <a:r>
              <a:rPr lang="en-US" sz="1700" b="1" dirty="0">
                <a:latin typeface="Calibri" panose="020F0502020204030204" pitchFamily="34" charset="0"/>
              </a:rPr>
              <a:t>The taxpayer must:</a:t>
            </a:r>
          </a:p>
          <a:p>
            <a:pPr marL="285750" indent="-285750" algn="just">
              <a:buFont typeface="Arial" pitchFamily="34" charset="0"/>
              <a:buChar char="•"/>
              <a:defRPr/>
            </a:pPr>
            <a:r>
              <a:rPr lang="en-US" sz="1700" b="1" dirty="0">
                <a:latin typeface="Calibri" panose="020F0502020204030204" pitchFamily="34" charset="0"/>
              </a:rPr>
              <a:t>Notify the scholarship organization of the intent to donate and seek a credit.</a:t>
            </a:r>
          </a:p>
          <a:p>
            <a:pPr marL="285750" indent="-285750" algn="just">
              <a:buFont typeface="Arial" pitchFamily="34" charset="0"/>
              <a:buChar char="•"/>
              <a:defRPr/>
            </a:pPr>
            <a:r>
              <a:rPr lang="en-US" sz="1700" b="1" dirty="0">
                <a:latin typeface="Calibri" panose="020F0502020204030204" pitchFamily="34" charset="0"/>
              </a:rPr>
              <a:t>The scholarship organization must apply to the Department of Taxation for approval prior to accepting the contribution.</a:t>
            </a:r>
          </a:p>
          <a:p>
            <a:pPr marL="285750" indent="-285750" algn="just">
              <a:buFont typeface="Arial" pitchFamily="34" charset="0"/>
              <a:buChar char="•"/>
              <a:defRPr/>
            </a:pPr>
            <a:r>
              <a:rPr lang="en-US" sz="1700" b="1" dirty="0">
                <a:latin typeface="Calibri" panose="020F0502020204030204" pitchFamily="34" charset="0"/>
              </a:rPr>
              <a:t>The Department of Taxation, if approving the request, will notify the scholarship organization of the approved amount.</a:t>
            </a:r>
          </a:p>
          <a:p>
            <a:pPr marL="285750" indent="-285750" algn="just">
              <a:buFont typeface="Arial" pitchFamily="34" charset="0"/>
              <a:buChar char="•"/>
              <a:defRPr/>
            </a:pPr>
            <a:r>
              <a:rPr lang="en-US" sz="1700" b="1" dirty="0">
                <a:latin typeface="Calibri" panose="020F0502020204030204" pitchFamily="34" charset="0"/>
              </a:rPr>
              <a:t>Upon approval, the scholarship organization shall notify the taxpayer who must, not later than 30 days after receiving the notice, donate the money to the scholarship organization.</a:t>
            </a:r>
          </a:p>
          <a:p>
            <a:pPr marL="285750" indent="-285750" algn="just">
              <a:buFont typeface="Arial" pitchFamily="34" charset="0"/>
              <a:buChar char="•"/>
              <a:defRPr/>
            </a:pPr>
            <a:r>
              <a:rPr lang="en-US" sz="1700" b="1" dirty="0">
                <a:latin typeface="Calibri" panose="020F0502020204030204" pitchFamily="34" charset="0"/>
              </a:rPr>
              <a:t>Failure to meet the deadlines described above shall result in a forfeit of any claim to the credit by the taxpayer. </a:t>
            </a:r>
          </a:p>
        </p:txBody>
      </p:sp>
      <p:sp>
        <p:nvSpPr>
          <p:cNvPr id="7" name="Rectangle 2"/>
          <p:cNvSpPr>
            <a:spLocks noGrp="1" noChangeArrowheads="1"/>
          </p:cNvSpPr>
          <p:nvPr>
            <p:ph type="title"/>
          </p:nvPr>
        </p:nvSpPr>
        <p:spPr>
          <a:xfrm>
            <a:off x="495300" y="381000"/>
            <a:ext cx="8229600" cy="8382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CREDITS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457199" y="1371600"/>
            <a:ext cx="8229601"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altLang="en-US" sz="2400" b="1" dirty="0">
                <a:latin typeface="Calibri" panose="020F0502020204030204" pitchFamily="34" charset="0"/>
                <a:cs typeface="Calibri" panose="020F0502020204030204" pitchFamily="34" charset="0"/>
              </a:rPr>
              <a:t>Capital Investment at Least 3.5 Billion Abatement of taxes – NRS 360.750:</a:t>
            </a:r>
            <a:endParaRPr lang="en-US" altLang="en-US" b="1" dirty="0">
              <a:latin typeface="Calibri" panose="020F0502020204030204" pitchFamily="34" charset="0"/>
              <a:cs typeface="Calibri" panose="020F0502020204030204" pitchFamily="34" charset="0"/>
            </a:endParaRPr>
          </a:p>
          <a:p>
            <a:pPr algn="just" eaLnBrk="1" hangingPunct="1"/>
            <a:r>
              <a:rPr lang="en-US" altLang="en-US" b="1" dirty="0">
                <a:latin typeface="Calibri" panose="020F0502020204030204" pitchFamily="34" charset="0"/>
                <a:cs typeface="Calibri" panose="020F0502020204030204" pitchFamily="34" charset="0"/>
              </a:rPr>
              <a:t>The lead participant in a qualified project under abatement of taxes may apply to the Office of Economic Development for a certificate of eligibility for transferable tax credits.  </a:t>
            </a:r>
          </a:p>
          <a:p>
            <a:pPr algn="just" eaLnBrk="1" hangingPunct="1"/>
            <a:endParaRPr lang="en-US" altLang="en-US" b="1" dirty="0">
              <a:latin typeface="Calibri" panose="020F0502020204030204" pitchFamily="34" charset="0"/>
              <a:cs typeface="Calibri" panose="020F0502020204030204" pitchFamily="34" charset="0"/>
            </a:endParaRPr>
          </a:p>
          <a:p>
            <a:pPr algn="just" eaLnBrk="1" hangingPunct="1"/>
            <a:r>
              <a:rPr lang="en-US" altLang="en-US" b="1" dirty="0">
                <a:latin typeface="Calibri" panose="020F0502020204030204" pitchFamily="34" charset="0"/>
                <a:cs typeface="Calibri" panose="020F0502020204030204" pitchFamily="34" charset="0"/>
              </a:rPr>
              <a:t>The transferable credit may be applied to any tax imposed by:</a:t>
            </a:r>
          </a:p>
          <a:p>
            <a:pPr marL="1028700" lvl="1" algn="just" eaLnBrk="1" hangingPunct="1">
              <a:buFont typeface="Arial" panose="020B0604020202020204" pitchFamily="34" charset="0"/>
              <a:buChar char="•"/>
            </a:pPr>
            <a:r>
              <a:rPr lang="en-US" altLang="en-US" b="1" dirty="0">
                <a:latin typeface="Calibri" panose="020F0502020204030204" pitchFamily="34" charset="0"/>
                <a:cs typeface="Calibri" panose="020F0502020204030204" pitchFamily="34" charset="0"/>
              </a:rPr>
              <a:t>NRS 363A or NRS 363B – Modified Business Tax</a:t>
            </a:r>
          </a:p>
          <a:p>
            <a:pPr marL="1028700" lvl="1" algn="just" eaLnBrk="1" hangingPunct="1">
              <a:buFont typeface="Arial" panose="020B0604020202020204" pitchFamily="34" charset="0"/>
              <a:buChar char="•"/>
            </a:pPr>
            <a:r>
              <a:rPr lang="en-US" altLang="en-US" b="1" dirty="0">
                <a:latin typeface="Calibri" panose="020F0502020204030204" pitchFamily="34" charset="0"/>
                <a:cs typeface="Calibri" panose="020F0502020204030204" pitchFamily="34" charset="0"/>
              </a:rPr>
              <a:t>NRS 463.370 – Gaming License Fees</a:t>
            </a:r>
          </a:p>
          <a:p>
            <a:pPr marL="1028700" lvl="1" algn="just" eaLnBrk="1" hangingPunct="1">
              <a:buFont typeface="Arial" panose="020B0604020202020204" pitchFamily="34" charset="0"/>
              <a:buChar char="•"/>
            </a:pPr>
            <a:r>
              <a:rPr lang="en-US" altLang="en-US" b="1" dirty="0">
                <a:latin typeface="Calibri" panose="020F0502020204030204" pitchFamily="34" charset="0"/>
                <a:cs typeface="Calibri" panose="020F0502020204030204" pitchFamily="34" charset="0"/>
              </a:rPr>
              <a:t>NRS 680B – Insurance Fees and Taxes</a:t>
            </a:r>
            <a:r>
              <a:rPr lang="en-US" altLang="en-US" dirty="0">
                <a:latin typeface="Calibri" panose="020F0502020204030204" pitchFamily="34" charset="0"/>
                <a:cs typeface="Calibri" panose="020F0502020204030204" pitchFamily="34" charset="0"/>
              </a:rPr>
              <a:t>.                  </a:t>
            </a:r>
            <a:endParaRPr lang="en-US" altLang="en-US" b="1" i="1" dirty="0">
              <a:latin typeface="Calibri" panose="020F0502020204030204" pitchFamily="34" charset="0"/>
              <a:cs typeface="Calibri" panose="020F0502020204030204" pitchFamily="34" charset="0"/>
            </a:endParaRPr>
          </a:p>
        </p:txBody>
      </p:sp>
      <p:sp>
        <p:nvSpPr>
          <p:cNvPr id="7" name="Rectangle 2"/>
          <p:cNvSpPr>
            <a:spLocks noGrp="1" noChangeArrowheads="1"/>
          </p:cNvSpPr>
          <p:nvPr>
            <p:ph type="title"/>
          </p:nvPr>
        </p:nvSpPr>
        <p:spPr>
          <a:xfrm>
            <a:off x="457200" y="304800"/>
            <a:ext cx="8229600" cy="8382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 Transferable tax Credits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504825" y="1295400"/>
            <a:ext cx="8229600"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altLang="en-US" sz="2400" b="1" dirty="0">
                <a:latin typeface="Calibri" pitchFamily="34" charset="0"/>
              </a:rPr>
              <a:t>Film Credit NRS 360.759:</a:t>
            </a:r>
          </a:p>
          <a:p>
            <a:pPr algn="just" eaLnBrk="1" hangingPunct="1"/>
            <a:r>
              <a:rPr lang="en-US" altLang="en-US" b="1" dirty="0">
                <a:latin typeface="Calibri" pitchFamily="34" charset="0"/>
              </a:rPr>
              <a:t>A producer of a qualified production that is produced in this State in whole or in part may on or before December 31, 2017, apply to the Office of Economic Development for a certificate of eligibility for transferable tax credits for any qualified expenditures and production costs identified in NRS 360.7591.  </a:t>
            </a:r>
          </a:p>
          <a:p>
            <a:pPr algn="just" eaLnBrk="1" hangingPunct="1"/>
            <a:endParaRPr lang="en-US" altLang="en-US" sz="2000" b="1" dirty="0">
              <a:latin typeface="Calibri" pitchFamily="34" charset="0"/>
            </a:endParaRPr>
          </a:p>
          <a:p>
            <a:pPr algn="just" eaLnBrk="1" hangingPunct="1"/>
            <a:r>
              <a:rPr lang="en-US" altLang="en-US" sz="2000" b="1" dirty="0">
                <a:latin typeface="Calibri" pitchFamily="34" charset="0"/>
              </a:rPr>
              <a:t>The transferable tax credits may be applied to:</a:t>
            </a:r>
          </a:p>
          <a:p>
            <a:pPr marL="1028700" lvl="1" algn="just" eaLnBrk="1" hangingPunct="1">
              <a:buFont typeface="Arial" panose="020B0604020202020204" pitchFamily="34" charset="0"/>
              <a:buChar char="•"/>
            </a:pPr>
            <a:r>
              <a:rPr lang="en-US" altLang="en-US" b="1" dirty="0">
                <a:latin typeface="Calibri" pitchFamily="34" charset="0"/>
              </a:rPr>
              <a:t>NRS 363A and NRS 363B – Modified Business Tax</a:t>
            </a:r>
          </a:p>
          <a:p>
            <a:pPr marL="1028700" lvl="1" algn="just" eaLnBrk="1" hangingPunct="1">
              <a:buFont typeface="Arial" panose="020B0604020202020204" pitchFamily="34" charset="0"/>
              <a:buChar char="•"/>
            </a:pPr>
            <a:r>
              <a:rPr lang="en-US" altLang="en-US" b="1" dirty="0">
                <a:latin typeface="Calibri" pitchFamily="34" charset="0"/>
              </a:rPr>
              <a:t>NRS 463.370 – Gaming License Fees</a:t>
            </a:r>
          </a:p>
          <a:p>
            <a:pPr marL="1028700" lvl="1" algn="just" eaLnBrk="1" hangingPunct="1">
              <a:buFont typeface="Arial" panose="020B0604020202020204" pitchFamily="34" charset="0"/>
              <a:buChar char="•"/>
            </a:pPr>
            <a:r>
              <a:rPr lang="en-US" altLang="en-US" b="1" dirty="0">
                <a:latin typeface="Calibri" pitchFamily="34" charset="0"/>
              </a:rPr>
              <a:t>NRS 680B – Insurance Fees and Taxes</a:t>
            </a:r>
            <a:endParaRPr lang="en-US" altLang="en-US" dirty="0">
              <a:latin typeface="Calibri" pitchFamily="34" charset="0"/>
            </a:endParaRPr>
          </a:p>
        </p:txBody>
      </p:sp>
      <p:sp>
        <p:nvSpPr>
          <p:cNvPr id="7" name="Rectangle 2"/>
          <p:cNvSpPr>
            <a:spLocks noGrp="1" noChangeArrowheads="1"/>
          </p:cNvSpPr>
          <p:nvPr>
            <p:ph type="title"/>
          </p:nvPr>
        </p:nvSpPr>
        <p:spPr>
          <a:xfrm>
            <a:off x="533400" y="304800"/>
            <a:ext cx="8229600" cy="8382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 Transferable tax Credits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533400" y="1905000"/>
            <a:ext cx="8229600" cy="2667000"/>
          </a:xfrm>
        </p:spPr>
        <p:txBody>
          <a:bodyPr/>
          <a:lstStyle/>
          <a:p>
            <a:pPr algn="ctr" eaLnBrk="1" hangingPunct="1">
              <a:buFontTx/>
              <a:buNone/>
            </a:pPr>
            <a:endParaRPr lang="en-US" altLang="en-US" dirty="0"/>
          </a:p>
          <a:p>
            <a:pPr eaLnBrk="1" hangingPunct="1">
              <a:buFontTx/>
              <a:buNone/>
            </a:pPr>
            <a:r>
              <a:rPr lang="en-US" altLang="en-US" sz="2800" dirty="0">
                <a:latin typeface="Calibri" pitchFamily="34" charset="0"/>
              </a:rPr>
              <a:t>Financial Institutions and Mining – NRS 363A</a:t>
            </a:r>
          </a:p>
          <a:p>
            <a:pPr eaLnBrk="1" hangingPunct="1">
              <a:buFontTx/>
              <a:buNone/>
            </a:pPr>
            <a:r>
              <a:rPr lang="en-US" altLang="en-US" sz="2800" dirty="0">
                <a:latin typeface="Calibri" pitchFamily="34" charset="0"/>
              </a:rPr>
              <a:t>Business Tax (General Business) – NRS 363B</a:t>
            </a:r>
          </a:p>
          <a:p>
            <a:pPr eaLnBrk="1" hangingPunct="1">
              <a:buFontTx/>
              <a:buNone/>
            </a:pPr>
            <a:endParaRPr lang="en-US" altLang="en-US" sz="4000" dirty="0"/>
          </a:p>
          <a:p>
            <a:pPr eaLnBrk="1" hangingPunct="1">
              <a:buFontTx/>
              <a:buNone/>
            </a:pPr>
            <a:endParaRPr lang="en-US" altLang="en-US" sz="4000" dirty="0"/>
          </a:p>
        </p:txBody>
      </p:sp>
      <p:sp>
        <p:nvSpPr>
          <p:cNvPr id="4098" name="Rectangle 2"/>
          <p:cNvSpPr>
            <a:spLocks noGrp="1" noChangeArrowheads="1"/>
          </p:cNvSpPr>
          <p:nvPr>
            <p:ph type="title"/>
          </p:nvPr>
        </p:nvSpPr>
        <p:spPr>
          <a:xfrm>
            <a:off x="533400" y="304800"/>
            <a:ext cx="8229600" cy="11430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600" b="1" dirty="0">
                <a:latin typeface="Calibri" panose="020F0502020204030204" pitchFamily="34" charset="0"/>
                <a:cs typeface="Calibri" panose="020F0502020204030204" pitchFamily="34" charset="0"/>
              </a:rPr>
              <a:t>Types: BUSINESS TAX</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533400" y="1371600"/>
            <a:ext cx="8229600" cy="2057400"/>
          </a:xfrm>
        </p:spPr>
        <p:txBody>
          <a:bodyPr/>
          <a:lstStyle/>
          <a:p>
            <a:pPr marL="0" indent="0" eaLnBrk="1" hangingPunct="1">
              <a:buFontTx/>
              <a:buNone/>
            </a:pPr>
            <a:r>
              <a:rPr lang="en-US" altLang="en-US" sz="2400" dirty="0">
                <a:latin typeface="Calibri" pitchFamily="34" charset="0"/>
              </a:rPr>
              <a:t>Carry Forward NRS 363A.135(3) &amp; NRS 363B.115(3): </a:t>
            </a:r>
          </a:p>
          <a:p>
            <a:pPr marL="0" indent="0" eaLnBrk="1" hangingPunct="1">
              <a:buFontTx/>
              <a:buNone/>
            </a:pPr>
            <a:r>
              <a:rPr lang="en-US" altLang="en-US" sz="1800" dirty="0">
                <a:latin typeface="Calibri" pitchFamily="34" charset="0"/>
              </a:rPr>
              <a:t>If allowable health deductions for any quarter exceed the wages paid in that quarter, the amount that is in excess of reported wages is allowed to be carried forward and used as a deduction in future reports.</a:t>
            </a:r>
          </a:p>
        </p:txBody>
      </p:sp>
      <p:sp>
        <p:nvSpPr>
          <p:cNvPr id="5" name="Rectangle 2"/>
          <p:cNvSpPr>
            <a:spLocks noGrp="1" noChangeArrowheads="1"/>
          </p:cNvSpPr>
          <p:nvPr>
            <p:ph type="title"/>
          </p:nvPr>
        </p:nvSpPr>
        <p:spPr>
          <a:xfrm>
            <a:off x="533400" y="304800"/>
            <a:ext cx="8229600" cy="9144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 Carry Forward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533400" y="1600200"/>
            <a:ext cx="8229600" cy="2286000"/>
          </a:xfrm>
        </p:spPr>
        <p:txBody>
          <a:bodyPr/>
          <a:lstStyle/>
          <a:p>
            <a:pPr marL="0" indent="0" algn="just" eaLnBrk="1" hangingPunct="1">
              <a:buFontTx/>
              <a:buNone/>
            </a:pPr>
            <a:r>
              <a:rPr lang="en-US" altLang="en-US" sz="2400" dirty="0">
                <a:latin typeface="Calibri" pitchFamily="34" charset="0"/>
                <a:cs typeface="Arial" charset="0"/>
              </a:rPr>
              <a:t>Employees Leasing NRS 616B.670:</a:t>
            </a:r>
          </a:p>
          <a:p>
            <a:pPr marL="0" indent="0" algn="just" eaLnBrk="1" hangingPunct="1">
              <a:buFontTx/>
              <a:buNone/>
            </a:pPr>
            <a:r>
              <a:rPr lang="en-US" altLang="en-US" sz="1800" dirty="0">
                <a:latin typeface="Calibri" pitchFamily="34" charset="0"/>
                <a:cs typeface="Arial" charset="0"/>
              </a:rPr>
              <a:t>The client company of an employee leasing company is deemed the employer of the employees it leases pursuant to NRS 616B.691. This means that employee leasing companies may now take the current threshold credit deduction for every client company they service.</a:t>
            </a:r>
          </a:p>
          <a:p>
            <a:pPr marL="0" indent="0" algn="just" eaLnBrk="1" hangingPunct="1">
              <a:buFontTx/>
              <a:buNone/>
            </a:pPr>
            <a:endParaRPr lang="en-US" altLang="en-US" sz="2000" i="1" dirty="0"/>
          </a:p>
        </p:txBody>
      </p:sp>
      <p:sp>
        <p:nvSpPr>
          <p:cNvPr id="5" name="Rectangle 2"/>
          <p:cNvSpPr>
            <a:spLocks noGrp="1" noChangeArrowheads="1"/>
          </p:cNvSpPr>
          <p:nvPr>
            <p:ph type="title"/>
          </p:nvPr>
        </p:nvSpPr>
        <p:spPr>
          <a:xfrm>
            <a:off x="533400" y="304800"/>
            <a:ext cx="8229600" cy="9906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 Leasing Companies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4294967295"/>
          </p:nvPr>
        </p:nvSpPr>
        <p:spPr>
          <a:xfrm>
            <a:off x="457200" y="1371600"/>
            <a:ext cx="8229600" cy="2362200"/>
          </a:xfrm>
        </p:spPr>
        <p:txBody>
          <a:bodyPr/>
          <a:lstStyle/>
          <a:p>
            <a:pPr marL="0" indent="4763" algn="just" eaLnBrk="1" hangingPunct="1">
              <a:buFontTx/>
              <a:buNone/>
            </a:pPr>
            <a:r>
              <a:rPr lang="en-US" altLang="en-US" sz="2400" dirty="0">
                <a:latin typeface="Calibri" pitchFamily="34" charset="0"/>
              </a:rPr>
              <a:t>Have a question? </a:t>
            </a:r>
          </a:p>
          <a:p>
            <a:pPr marL="0" indent="4763" algn="just" eaLnBrk="1" hangingPunct="1">
              <a:buFontTx/>
              <a:buNone/>
            </a:pPr>
            <a:r>
              <a:rPr lang="en-US" altLang="en-US" sz="1800" dirty="0">
                <a:latin typeface="Calibri" pitchFamily="34" charset="0"/>
              </a:rPr>
              <a:t>Ask the Department for a written response. Most tax issues can be addressed by the Department of Taxation. Be advised that any responses to inquires made to the Department are only binding if put in writing, such as Nevada Revised Statutes, Administrative Code, Nevada Tax Notes, or in written correspondence.</a:t>
            </a:r>
          </a:p>
        </p:txBody>
      </p:sp>
      <p:sp>
        <p:nvSpPr>
          <p:cNvPr id="5" name="Rectangle 2"/>
          <p:cNvSpPr txBox="1">
            <a:spLocks noChangeArrowheads="1"/>
          </p:cNvSpPr>
          <p:nvPr/>
        </p:nvSpPr>
        <p:spPr>
          <a:xfrm>
            <a:off x="533400" y="304800"/>
            <a:ext cx="8229600" cy="838200"/>
          </a:xfrm>
          <a:prstGeom prst="rect">
            <a:avLst/>
          </a:prstGeo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vert="horz" lIns="91440" tIns="45720" rIns="91440" bIns="45720" rtlCol="0" anchor="ctr">
            <a:noAutofit/>
            <a:flatTx/>
          </a:bodyPr>
          <a:lstStyle>
            <a:lvl1pPr algn="ctr" eaLnBrk="1" fontAlgn="auto" hangingPunct="1">
              <a:spcAft>
                <a:spcPts val="0"/>
              </a:spcAft>
              <a:defRPr sz="3200" b="1" cap="all">
                <a:latin typeface="Calibri" panose="020F0502020204030204" pitchFamily="34" charset="0"/>
                <a:ea typeface="+mj-ea"/>
                <a:cs typeface="+mj-cs"/>
              </a:defRPr>
            </a:lvl1pPr>
            <a:lvl2pPr eaLnBrk="0" hangingPunct="0">
              <a:defRPr sz="2800">
                <a:latin typeface="Franklin Gothic Medium" pitchFamily="34" charset="0"/>
              </a:defRPr>
            </a:lvl2pPr>
            <a:lvl3pPr eaLnBrk="0" hangingPunct="0">
              <a:defRPr sz="2800">
                <a:latin typeface="Franklin Gothic Medium" pitchFamily="34" charset="0"/>
              </a:defRPr>
            </a:lvl3pPr>
            <a:lvl4pPr eaLnBrk="0" hangingPunct="0">
              <a:defRPr sz="2800">
                <a:latin typeface="Franklin Gothic Medium" pitchFamily="34" charset="0"/>
              </a:defRPr>
            </a:lvl4pPr>
            <a:lvl5pPr eaLnBrk="0" hangingPunct="0">
              <a:defRPr sz="2800">
                <a:latin typeface="Franklin Gothic Medium" pitchFamily="34" charset="0"/>
              </a:defRPr>
            </a:lvl5pPr>
            <a:lvl6pPr marL="457200" fontAlgn="base">
              <a:spcBef>
                <a:spcPct val="0"/>
              </a:spcBef>
              <a:spcAft>
                <a:spcPct val="0"/>
              </a:spcAft>
              <a:defRPr sz="2800">
                <a:latin typeface="Franklin Gothic Medium" pitchFamily="34" charset="0"/>
              </a:defRPr>
            </a:lvl6pPr>
            <a:lvl7pPr marL="914400" fontAlgn="base">
              <a:spcBef>
                <a:spcPct val="0"/>
              </a:spcBef>
              <a:spcAft>
                <a:spcPct val="0"/>
              </a:spcAft>
              <a:defRPr sz="2800">
                <a:latin typeface="Franklin Gothic Medium" pitchFamily="34" charset="0"/>
              </a:defRPr>
            </a:lvl7pPr>
            <a:lvl8pPr marL="1371600" fontAlgn="base">
              <a:spcBef>
                <a:spcPct val="0"/>
              </a:spcBef>
              <a:spcAft>
                <a:spcPct val="0"/>
              </a:spcAft>
              <a:defRPr sz="2800">
                <a:latin typeface="Franklin Gothic Medium" pitchFamily="34" charset="0"/>
              </a:defRPr>
            </a:lvl8pPr>
            <a:lvl9pPr marL="1828800" fontAlgn="base">
              <a:spcBef>
                <a:spcPct val="0"/>
              </a:spcBef>
              <a:spcAft>
                <a:spcPct val="0"/>
              </a:spcAft>
              <a:defRPr sz="2800">
                <a:latin typeface="Franklin Gothic Medium" pitchFamily="34" charset="0"/>
              </a:defRPr>
            </a:lvl9pPr>
          </a:lstStyle>
          <a:p>
            <a:r>
              <a:rPr lang="en-US" dirty="0"/>
              <a:t>BUSINESS TAX - Questions</a:t>
            </a:r>
          </a:p>
        </p:txBody>
      </p:sp>
    </p:spTree>
  </p:cSld>
  <p:clrMapOvr>
    <a:masterClrMapping/>
  </p:clrMapOvr>
  <p:transition spd="slow">
    <p:checke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sz="half" idx="1"/>
          </p:nvPr>
        </p:nvSpPr>
        <p:spPr>
          <a:xfrm>
            <a:off x="533400" y="1447800"/>
            <a:ext cx="8229600" cy="914400"/>
          </a:xfrm>
        </p:spPr>
        <p:txBody>
          <a:bodyPr/>
          <a:lstStyle/>
          <a:p>
            <a:pPr marL="0" indent="0" algn="ctr" eaLnBrk="1" hangingPunct="1">
              <a:lnSpc>
                <a:spcPct val="90000"/>
              </a:lnSpc>
              <a:spcBef>
                <a:spcPct val="0"/>
              </a:spcBef>
              <a:buFontTx/>
              <a:buNone/>
            </a:pPr>
            <a:r>
              <a:rPr lang="en-US" altLang="en-US" sz="2000" dirty="0">
                <a:latin typeface="Calibri" pitchFamily="34" charset="0"/>
              </a:rPr>
              <a:t>Our offices are open Monday-Friday </a:t>
            </a:r>
          </a:p>
          <a:p>
            <a:pPr marL="0" indent="0" algn="ctr" eaLnBrk="1" hangingPunct="1">
              <a:lnSpc>
                <a:spcPct val="90000"/>
              </a:lnSpc>
              <a:spcBef>
                <a:spcPct val="0"/>
              </a:spcBef>
              <a:buFontTx/>
              <a:buNone/>
            </a:pPr>
            <a:r>
              <a:rPr lang="en-US" altLang="en-US" sz="2000" dirty="0">
                <a:latin typeface="Calibri" pitchFamily="34" charset="0"/>
              </a:rPr>
              <a:t>6:30 AM – 5:00 PM</a:t>
            </a:r>
          </a:p>
          <a:p>
            <a:pPr marL="0" indent="0" algn="ctr" eaLnBrk="1" hangingPunct="1">
              <a:lnSpc>
                <a:spcPct val="90000"/>
              </a:lnSpc>
              <a:buFontTx/>
              <a:buNone/>
            </a:pPr>
            <a:endParaRPr lang="en-US" altLang="en-US" sz="2800" dirty="0"/>
          </a:p>
          <a:p>
            <a:pPr marL="0" indent="0" algn="ctr" eaLnBrk="1" hangingPunct="1">
              <a:lnSpc>
                <a:spcPct val="90000"/>
              </a:lnSpc>
              <a:buFontTx/>
              <a:buNone/>
            </a:pPr>
            <a:endParaRPr lang="en-US" altLang="en-US" sz="2400" dirty="0"/>
          </a:p>
          <a:p>
            <a:pPr marL="0" indent="0" algn="ctr" eaLnBrk="1" hangingPunct="1">
              <a:lnSpc>
                <a:spcPct val="90000"/>
              </a:lnSpc>
              <a:buFontTx/>
              <a:buNone/>
            </a:pPr>
            <a:endParaRPr lang="en-US" altLang="en-US" sz="3000" dirty="0"/>
          </a:p>
          <a:p>
            <a:pPr marL="0" indent="0" algn="ctr" eaLnBrk="1" hangingPunct="1">
              <a:lnSpc>
                <a:spcPct val="90000"/>
              </a:lnSpc>
              <a:buFontTx/>
              <a:buNone/>
            </a:pPr>
            <a:endParaRPr lang="en-US" altLang="en-US" sz="2800" dirty="0"/>
          </a:p>
        </p:txBody>
      </p:sp>
      <p:sp>
        <p:nvSpPr>
          <p:cNvPr id="28675" name="Rectangle 5"/>
          <p:cNvSpPr>
            <a:spLocks noChangeArrowheads="1"/>
          </p:cNvSpPr>
          <p:nvPr/>
        </p:nvSpPr>
        <p:spPr bwMode="auto">
          <a:xfrm>
            <a:off x="1447800" y="3505200"/>
            <a:ext cx="647700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600" b="1" u="sng" dirty="0">
                <a:latin typeface="Calibri" pitchFamily="34" charset="0"/>
              </a:rPr>
              <a:t>Carson City</a:t>
            </a:r>
            <a:r>
              <a:rPr lang="en-US" altLang="en-US" sz="1600" b="1" dirty="0">
                <a:latin typeface="Calibri" pitchFamily="34" charset="0"/>
              </a:rPr>
              <a:t>                              </a:t>
            </a:r>
            <a:r>
              <a:rPr lang="en-US" altLang="en-US" sz="1600" b="1" u="sng" dirty="0">
                <a:latin typeface="Calibri" pitchFamily="34" charset="0"/>
              </a:rPr>
              <a:t>Reno</a:t>
            </a:r>
            <a:r>
              <a:rPr lang="en-US" altLang="en-US" sz="1600" b="1" dirty="0">
                <a:latin typeface="Calibri" pitchFamily="34" charset="0"/>
              </a:rPr>
              <a:t>   </a:t>
            </a:r>
            <a:r>
              <a:rPr lang="en-US" altLang="en-US" sz="1600" dirty="0">
                <a:latin typeface="Calibri" pitchFamily="34" charset="0"/>
              </a:rPr>
              <a:t>                             </a:t>
            </a:r>
            <a:r>
              <a:rPr lang="en-US" altLang="en-US" sz="1600" b="1" u="sng" dirty="0">
                <a:latin typeface="Calibri" pitchFamily="34" charset="0"/>
              </a:rPr>
              <a:t>Las Vegas</a:t>
            </a:r>
            <a:r>
              <a:rPr lang="en-US" altLang="en-US" sz="1600" dirty="0">
                <a:latin typeface="Calibri" pitchFamily="34" charset="0"/>
              </a:rPr>
              <a:t>     </a:t>
            </a:r>
          </a:p>
          <a:p>
            <a:r>
              <a:rPr lang="en-US" altLang="en-US" sz="1400" b="1" dirty="0">
                <a:latin typeface="Calibri" pitchFamily="34" charset="0"/>
              </a:rPr>
              <a:t>1550 College Parkway                  4600 </a:t>
            </a:r>
            <a:r>
              <a:rPr lang="en-US" altLang="en-US" sz="1400" b="1" dirty="0" err="1">
                <a:latin typeface="Calibri" pitchFamily="34" charset="0"/>
              </a:rPr>
              <a:t>Kietzke</a:t>
            </a:r>
            <a:r>
              <a:rPr lang="en-US" altLang="en-US" sz="1400" b="1" dirty="0">
                <a:latin typeface="Calibri" pitchFamily="34" charset="0"/>
              </a:rPr>
              <a:t> Lane               700 E Warm Springs Rd </a:t>
            </a:r>
          </a:p>
          <a:p>
            <a:r>
              <a:rPr lang="en-US" altLang="en-US" sz="1400" b="1" dirty="0">
                <a:latin typeface="Calibri" pitchFamily="34" charset="0"/>
              </a:rPr>
              <a:t>Suite 115                                         Building L Suite 235             2</a:t>
            </a:r>
            <a:r>
              <a:rPr lang="en-US" altLang="en-US" sz="1400" b="1" baseline="30000" dirty="0">
                <a:latin typeface="Calibri" pitchFamily="34" charset="0"/>
              </a:rPr>
              <a:t>nd</a:t>
            </a:r>
            <a:r>
              <a:rPr lang="en-US" altLang="en-US" sz="1400" b="1" dirty="0">
                <a:latin typeface="Calibri" pitchFamily="34" charset="0"/>
              </a:rPr>
              <a:t> Floor </a:t>
            </a:r>
          </a:p>
          <a:p>
            <a:r>
              <a:rPr lang="en-US" altLang="en-US" sz="1400" b="1" dirty="0">
                <a:latin typeface="Calibri" pitchFamily="34" charset="0"/>
              </a:rPr>
              <a:t>Carson City, NV 89706                  Reno, NV 89502                   Las Vegas NV 89119</a:t>
            </a:r>
          </a:p>
        </p:txBody>
      </p:sp>
      <p:sp>
        <p:nvSpPr>
          <p:cNvPr id="28676" name="Text Box 7"/>
          <p:cNvSpPr txBox="1">
            <a:spLocks noChangeArrowheads="1"/>
          </p:cNvSpPr>
          <p:nvPr/>
        </p:nvSpPr>
        <p:spPr bwMode="auto">
          <a:xfrm>
            <a:off x="838200" y="6096000"/>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ts val="800"/>
              </a:spcBef>
              <a:buFont typeface="Arial" charset="0"/>
              <a:defRPr sz="1600" b="1">
                <a:solidFill>
                  <a:schemeClr val="tx1"/>
                </a:solidFill>
                <a:latin typeface="Franklin Gothic Book" pitchFamily="34" charset="0"/>
              </a:defRPr>
            </a:lvl1pPr>
            <a:lvl2pPr marL="742950" indent="-285750" eaLnBrk="0" hangingPunct="0">
              <a:spcBef>
                <a:spcPts val="300"/>
              </a:spcBef>
              <a:buClr>
                <a:schemeClr val="accent2"/>
              </a:buClr>
              <a:buFont typeface="Wingdings" pitchFamily="2" charset="2"/>
              <a:buChar char="§"/>
              <a:defRPr sz="1600">
                <a:solidFill>
                  <a:schemeClr val="tx1"/>
                </a:solidFill>
                <a:latin typeface="Franklin Gothic Book" pitchFamily="34" charset="0"/>
              </a:defRPr>
            </a:lvl2pPr>
            <a:lvl3pPr marL="11430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3pPr>
            <a:lvl4pPr marL="16002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4pPr>
            <a:lvl5pPr marL="20574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5pPr>
            <a:lvl6pPr marL="25146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6pPr>
            <a:lvl7pPr marL="29718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7pPr>
            <a:lvl8pPr marL="34290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8pPr>
            <a:lvl9pPr marL="38862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9pPr>
          </a:lstStyle>
          <a:p>
            <a:pPr>
              <a:spcBef>
                <a:spcPct val="50000"/>
              </a:spcBef>
              <a:buFontTx/>
              <a:buNone/>
            </a:pPr>
            <a:endParaRPr lang="en-US" altLang="en-US" sz="1800" b="0">
              <a:latin typeface="Arial" charset="0"/>
            </a:endParaRPr>
          </a:p>
        </p:txBody>
      </p:sp>
      <p:sp>
        <p:nvSpPr>
          <p:cNvPr id="28677" name="Text Box 10"/>
          <p:cNvSpPr txBox="1">
            <a:spLocks noChangeArrowheads="1"/>
          </p:cNvSpPr>
          <p:nvPr/>
        </p:nvSpPr>
        <p:spPr bwMode="auto">
          <a:xfrm>
            <a:off x="3114675" y="2286000"/>
            <a:ext cx="2814638" cy="708025"/>
          </a:xfrm>
          <a:prstGeom prst="rect">
            <a:avLst/>
          </a:prstGeom>
          <a:solidFill>
            <a:schemeClr val="bg1"/>
          </a:solidFill>
          <a:ln w="666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ts val="800"/>
              </a:spcBef>
              <a:buFont typeface="Arial" charset="0"/>
              <a:defRPr sz="1600" b="1">
                <a:solidFill>
                  <a:schemeClr val="tx1"/>
                </a:solidFill>
                <a:latin typeface="Franklin Gothic Book" pitchFamily="34" charset="0"/>
              </a:defRPr>
            </a:lvl1pPr>
            <a:lvl2pPr marL="742950" indent="-285750" eaLnBrk="0" hangingPunct="0">
              <a:spcBef>
                <a:spcPts val="300"/>
              </a:spcBef>
              <a:buClr>
                <a:schemeClr val="accent2"/>
              </a:buClr>
              <a:buFont typeface="Wingdings" pitchFamily="2" charset="2"/>
              <a:buChar char="§"/>
              <a:defRPr sz="1600">
                <a:solidFill>
                  <a:schemeClr val="tx1"/>
                </a:solidFill>
                <a:latin typeface="Franklin Gothic Book" pitchFamily="34" charset="0"/>
              </a:defRPr>
            </a:lvl2pPr>
            <a:lvl3pPr marL="11430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3pPr>
            <a:lvl4pPr marL="16002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4pPr>
            <a:lvl5pPr marL="20574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5pPr>
            <a:lvl6pPr marL="25146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6pPr>
            <a:lvl7pPr marL="29718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7pPr>
            <a:lvl8pPr marL="34290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8pPr>
            <a:lvl9pPr marL="38862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9pPr>
          </a:lstStyle>
          <a:p>
            <a:pPr algn="ctr" eaLnBrk="1" hangingPunct="1">
              <a:spcBef>
                <a:spcPct val="0"/>
              </a:spcBef>
              <a:buFontTx/>
              <a:buNone/>
            </a:pPr>
            <a:r>
              <a:rPr lang="en-US" altLang="en-US" sz="2000" b="0">
                <a:solidFill>
                  <a:srgbClr val="080808"/>
                </a:solidFill>
                <a:latin typeface="Calibri" pitchFamily="34" charset="0"/>
              </a:rPr>
              <a:t>Contact our Call Center: </a:t>
            </a:r>
          </a:p>
          <a:p>
            <a:pPr algn="ctr" eaLnBrk="1" hangingPunct="1">
              <a:spcBef>
                <a:spcPct val="0"/>
              </a:spcBef>
              <a:buFontTx/>
              <a:buNone/>
            </a:pPr>
            <a:r>
              <a:rPr lang="en-US" altLang="en-US" sz="2000" b="0">
                <a:solidFill>
                  <a:srgbClr val="080808"/>
                </a:solidFill>
                <a:latin typeface="Calibri" pitchFamily="34" charset="0"/>
              </a:rPr>
              <a:t>1-866-962-3707</a:t>
            </a:r>
          </a:p>
        </p:txBody>
      </p:sp>
      <p:sp>
        <p:nvSpPr>
          <p:cNvPr id="10" name="Rectangle 2"/>
          <p:cNvSpPr txBox="1">
            <a:spLocks noChangeArrowheads="1"/>
          </p:cNvSpPr>
          <p:nvPr/>
        </p:nvSpPr>
        <p:spPr>
          <a:xfrm>
            <a:off x="533400" y="304800"/>
            <a:ext cx="8229600" cy="1066800"/>
          </a:xfrm>
          <a:prstGeom prst="rect">
            <a:avLst/>
          </a:prstGeo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lvl1pPr algn="l" rtl="0" fontAlgn="base">
              <a:spcBef>
                <a:spcPct val="0"/>
              </a:spcBef>
              <a:spcAft>
                <a:spcPct val="0"/>
              </a:spcAft>
              <a:defRPr sz="2800" kern="1200" cap="all">
                <a:solidFill>
                  <a:schemeClr val="tx1"/>
                </a:solidFill>
                <a:latin typeface="+mj-lt"/>
                <a:ea typeface="+mj-ea"/>
                <a:cs typeface="+mj-cs"/>
              </a:defRPr>
            </a:lvl1pPr>
            <a:lvl2pPr algn="l" rtl="0" fontAlgn="base">
              <a:spcBef>
                <a:spcPct val="0"/>
              </a:spcBef>
              <a:spcAft>
                <a:spcPct val="0"/>
              </a:spcAft>
              <a:defRPr sz="2800">
                <a:solidFill>
                  <a:schemeClr val="tx1"/>
                </a:solidFill>
                <a:latin typeface="Franklin Gothic Medium" pitchFamily="34" charset="0"/>
              </a:defRPr>
            </a:lvl2pPr>
            <a:lvl3pPr algn="l" rtl="0" fontAlgn="base">
              <a:spcBef>
                <a:spcPct val="0"/>
              </a:spcBef>
              <a:spcAft>
                <a:spcPct val="0"/>
              </a:spcAft>
              <a:defRPr sz="2800">
                <a:solidFill>
                  <a:schemeClr val="tx1"/>
                </a:solidFill>
                <a:latin typeface="Franklin Gothic Medium" pitchFamily="34" charset="0"/>
              </a:defRPr>
            </a:lvl3pPr>
            <a:lvl4pPr algn="l" rtl="0" fontAlgn="base">
              <a:spcBef>
                <a:spcPct val="0"/>
              </a:spcBef>
              <a:spcAft>
                <a:spcPct val="0"/>
              </a:spcAft>
              <a:defRPr sz="2800">
                <a:solidFill>
                  <a:schemeClr val="tx1"/>
                </a:solidFill>
                <a:latin typeface="Franklin Gothic Medium" pitchFamily="34" charset="0"/>
              </a:defRPr>
            </a:lvl4pPr>
            <a:lvl5pPr algn="l" rtl="0" fontAlgn="base">
              <a:spcBef>
                <a:spcPct val="0"/>
              </a:spcBef>
              <a:spcAft>
                <a:spcPct val="0"/>
              </a:spcAft>
              <a:defRPr sz="2800">
                <a:solidFill>
                  <a:schemeClr val="tx1"/>
                </a:solidFill>
                <a:latin typeface="Franklin Gothic Medium" pitchFamily="34" charset="0"/>
              </a:defRPr>
            </a:lvl5pPr>
            <a:lvl6pPr marL="457200" algn="l" rtl="0" fontAlgn="base">
              <a:spcBef>
                <a:spcPct val="0"/>
              </a:spcBef>
              <a:spcAft>
                <a:spcPct val="0"/>
              </a:spcAft>
              <a:defRPr sz="2800">
                <a:solidFill>
                  <a:schemeClr val="tx1"/>
                </a:solidFill>
                <a:latin typeface="Franklin Gothic Medium" pitchFamily="34" charset="0"/>
              </a:defRPr>
            </a:lvl6pPr>
            <a:lvl7pPr marL="914400" algn="l" rtl="0" fontAlgn="base">
              <a:spcBef>
                <a:spcPct val="0"/>
              </a:spcBef>
              <a:spcAft>
                <a:spcPct val="0"/>
              </a:spcAft>
              <a:defRPr sz="2800">
                <a:solidFill>
                  <a:schemeClr val="tx1"/>
                </a:solidFill>
                <a:latin typeface="Franklin Gothic Medium" pitchFamily="34" charset="0"/>
              </a:defRPr>
            </a:lvl7pPr>
            <a:lvl8pPr marL="1371600" algn="l" rtl="0" fontAlgn="base">
              <a:spcBef>
                <a:spcPct val="0"/>
              </a:spcBef>
              <a:spcAft>
                <a:spcPct val="0"/>
              </a:spcAft>
              <a:defRPr sz="2800">
                <a:solidFill>
                  <a:schemeClr val="tx1"/>
                </a:solidFill>
                <a:latin typeface="Franklin Gothic Medium" pitchFamily="34" charset="0"/>
              </a:defRPr>
            </a:lvl8pPr>
            <a:lvl9pPr marL="1828800" algn="l" rtl="0" fontAlgn="base">
              <a:spcBef>
                <a:spcPct val="0"/>
              </a:spcBef>
              <a:spcAft>
                <a:spcPct val="0"/>
              </a:spcAft>
              <a:defRPr sz="2800">
                <a:solidFill>
                  <a:schemeClr val="tx1"/>
                </a:solidFill>
                <a:latin typeface="Franklin Gothic Medium" pitchFamily="34" charset="0"/>
              </a:defRPr>
            </a:lvl9pPr>
          </a:lstStyle>
          <a:p>
            <a:pPr algn="ctr" fontAlgn="auto">
              <a:spcAft>
                <a:spcPts val="0"/>
              </a:spcAft>
              <a:defRPr/>
            </a:pPr>
            <a:r>
              <a:rPr lang="en-US" b="1" dirty="0">
                <a:latin typeface="Calibri" panose="020F0502020204030204" pitchFamily="34" charset="0"/>
              </a:rPr>
              <a:t>DEPARTMENT OF TAXATION </a:t>
            </a:r>
            <a:br>
              <a:rPr lang="en-US" b="1" dirty="0">
                <a:latin typeface="Calibri" panose="020F0502020204030204" pitchFamily="34" charset="0"/>
              </a:rPr>
            </a:br>
            <a:r>
              <a:rPr lang="en-US" b="1" dirty="0">
                <a:latin typeface="Calibri" panose="020F0502020204030204" pitchFamily="34" charset="0"/>
              </a:rPr>
              <a:t>Contact Information</a:t>
            </a:r>
            <a:endParaRPr lang="en-US" dirty="0">
              <a:latin typeface="Calibri" panose="020F0502020204030204" pitchFamily="34" charset="0"/>
            </a:endParaRPr>
          </a:p>
        </p:txBody>
      </p:sp>
    </p:spTree>
  </p:cSld>
  <p:clrMapOvr>
    <a:masterClrMapping/>
  </p:clrMapOvr>
  <p:transition>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eaLnBrk="1" fontAlgn="auto" hangingPunct="1">
              <a:spcAft>
                <a:spcPts val="0"/>
              </a:spcAft>
              <a:defRPr/>
            </a:pPr>
            <a:endParaRPr lang="en-US"/>
          </a:p>
        </p:txBody>
      </p:sp>
      <p:sp>
        <p:nvSpPr>
          <p:cNvPr id="8195" name="Rectangle 3"/>
          <p:cNvSpPr>
            <a:spLocks noGrp="1" noChangeArrowheads="1"/>
          </p:cNvSpPr>
          <p:nvPr>
            <p:ph idx="1"/>
          </p:nvPr>
        </p:nvSpPr>
        <p:spPr>
          <a:xfrm>
            <a:off x="533400" y="1752600"/>
            <a:ext cx="8229600" cy="3276600"/>
          </a:xfrm>
        </p:spPr>
        <p:txBody>
          <a:bodyPr/>
          <a:lstStyle/>
          <a:p>
            <a:pPr algn="just" eaLnBrk="1" hangingPunct="1"/>
            <a:r>
              <a:rPr lang="en-US" altLang="en-US" sz="1400" dirty="0">
                <a:latin typeface="Calibri" pitchFamily="34" charset="0"/>
              </a:rPr>
              <a:t>Financial Institutions is defined as pursuant to NRS 363A.050:</a:t>
            </a:r>
          </a:p>
          <a:p>
            <a:pPr algn="just" eaLnBrk="1" hangingPunct="1"/>
            <a:r>
              <a:rPr lang="en-US" altLang="en-US" sz="1400" dirty="0">
                <a:latin typeface="Calibri" pitchFamily="34" charset="0"/>
              </a:rPr>
              <a:t>An institution licensed, registered or otherwise authorized to do business in this State.</a:t>
            </a:r>
          </a:p>
          <a:p>
            <a:pPr algn="just" eaLnBrk="1" hangingPunct="1"/>
            <a:r>
              <a:rPr lang="en-US" altLang="en-US" sz="1400" dirty="0">
                <a:latin typeface="Calibri" pitchFamily="34" charset="0"/>
              </a:rPr>
              <a:t>Includes:  A person requiring or holding or designated, or registered  pursuant to:</a:t>
            </a:r>
          </a:p>
          <a:p>
            <a:pPr algn="just" eaLnBrk="1" hangingPunct="1"/>
            <a:r>
              <a:rPr lang="en-US" altLang="en-US" sz="1400" dirty="0">
                <a:latin typeface="Calibri" pitchFamily="34" charset="0"/>
              </a:rPr>
              <a:t>	A solicitation  permit or license,  Commodity Exchange Act, Securities Exchange Act , Public Utility Holding Co. Act Investment Company Act, Saving and Loan Holding  Co., Bank Holding Co., Real Estate Investment Co., Savings Association or Bank , A Thrift Institution, Venture Capital Co., Nation Bank Act</a:t>
            </a:r>
          </a:p>
          <a:p>
            <a:pPr algn="just" eaLnBrk="1" hangingPunct="1"/>
            <a:r>
              <a:rPr lang="en-US" altLang="en-US" sz="1400" dirty="0">
                <a:latin typeface="Calibri" pitchFamily="34" charset="0"/>
              </a:rPr>
              <a:t>Does not include:</a:t>
            </a:r>
          </a:p>
          <a:p>
            <a:pPr algn="just" eaLnBrk="1" hangingPunct="1"/>
            <a:r>
              <a:rPr lang="en-US" altLang="en-US" sz="1400" dirty="0">
                <a:latin typeface="Calibri" pitchFamily="34" charset="0"/>
              </a:rPr>
              <a:t>	A Credit Union per NRS 678, or Federal Credit Union, Federal Land Credit Association. A person who is primarily engaged in the sale, solicitation or negotiation of insurance if more than 50% of the annual income is commission from these activities. </a:t>
            </a:r>
          </a:p>
          <a:p>
            <a:pPr algn="just" eaLnBrk="1" hangingPunct="1"/>
            <a:r>
              <a:rPr lang="en-US" altLang="en-US" sz="1400" dirty="0">
                <a:latin typeface="Calibri" pitchFamily="34" charset="0"/>
              </a:rPr>
              <a:t>Mining:  A person who is subject to the tax on net proceeds of minerals  pursuant to NRS 362.100 (NRS 363A.030)</a:t>
            </a:r>
          </a:p>
        </p:txBody>
      </p:sp>
      <p:sp>
        <p:nvSpPr>
          <p:cNvPr id="4" name="Rectangle 2"/>
          <p:cNvSpPr txBox="1">
            <a:spLocks noChangeArrowheads="1"/>
          </p:cNvSpPr>
          <p:nvPr/>
        </p:nvSpPr>
        <p:spPr>
          <a:xfrm>
            <a:off x="533400" y="342900"/>
            <a:ext cx="8229600" cy="1104900"/>
          </a:xfrm>
          <a:prstGeom prst="rect">
            <a:avLst/>
          </a:prstGeom>
          <a:solidFill>
            <a:schemeClr val="accent3">
              <a:lumMod val="40000"/>
              <a:lumOff val="60000"/>
            </a:schemeClr>
          </a:solidFill>
          <a:effectLst/>
          <a:scene3d>
            <a:camera prst="legacyObliqueTopLeft"/>
            <a:lightRig rig="legacyFlat3" dir="t"/>
          </a:scene3d>
          <a:sp3d extrusionH="430200" prstMaterial="legacyMatte">
            <a:bevelT w="13500" h="13500" prst="angle"/>
            <a:bevelB w="13500" h="13500" prst="angle"/>
            <a:extrusionClr>
              <a:srgbClr val="CC99FF"/>
            </a:extrusionClr>
          </a:sp3d>
        </p:spPr>
        <p:txBody>
          <a:bodyPr anchor="ctr">
            <a:flatTx/>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defRPr/>
            </a:pPr>
            <a:r>
              <a:rPr lang="en-US" sz="3200" b="1" dirty="0">
                <a:latin typeface="Calibri" panose="020F0502020204030204" pitchFamily="34" charset="0"/>
              </a:rPr>
              <a:t>BUSINESS TAX, Financial Institution and Mining</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324" y="1752600"/>
            <a:ext cx="8093075" cy="2895600"/>
          </a:xfrm>
        </p:spPr>
        <p:txBody>
          <a:bodyPr rtlCol="0">
            <a:normAutofit/>
          </a:bodyPr>
          <a:lstStyle/>
          <a:p>
            <a:pPr eaLnBrk="1" fontAlgn="auto" hangingPunct="1">
              <a:spcAft>
                <a:spcPts val="0"/>
              </a:spcAft>
              <a:buFont typeface="Arial" pitchFamily="34" charset="0"/>
              <a:buNone/>
              <a:defRPr/>
            </a:pPr>
            <a:r>
              <a:rPr lang="en-US" sz="2000" dirty="0">
                <a:latin typeface="Calibri" panose="020F0502020204030204" pitchFamily="34" charset="0"/>
              </a:rPr>
              <a:t>A Nevada Employer is defined as per NRS 363B.030:</a:t>
            </a:r>
          </a:p>
          <a:p>
            <a:pPr eaLnBrk="1" fontAlgn="auto" hangingPunct="1">
              <a:spcAft>
                <a:spcPts val="0"/>
              </a:spcAft>
              <a:buFont typeface="Arial" pitchFamily="34" charset="0"/>
              <a:buNone/>
              <a:defRPr/>
            </a:pPr>
            <a:r>
              <a:rPr lang="en-US" sz="2000" dirty="0">
                <a:latin typeface="Calibri" panose="020F0502020204030204" pitchFamily="34" charset="0"/>
              </a:rPr>
              <a:t>Any employer who is required to pay a contribution to the Department of Employee Training and Rehabilitation/Employment Security Division pursuant to NRS 612.535  for any calendar quarter.*</a:t>
            </a:r>
          </a:p>
          <a:p>
            <a:pPr marL="0" indent="0" eaLnBrk="1" fontAlgn="auto" hangingPunct="1">
              <a:spcAft>
                <a:spcPts val="0"/>
              </a:spcAft>
              <a:buFont typeface="Arial" pitchFamily="34" charset="0"/>
              <a:buNone/>
              <a:defRPr/>
            </a:pPr>
            <a:r>
              <a:rPr lang="en-US" i="1" dirty="0">
                <a:latin typeface="Calibri" panose="020F0502020204030204" pitchFamily="34" charset="0"/>
              </a:rPr>
              <a:t>*NRS 612.535  Unemployment Compensation </a:t>
            </a:r>
            <a:endParaRPr lang="en-US" sz="1400" dirty="0">
              <a:latin typeface="Calibri" panose="020F0502020204030204" pitchFamily="34" charset="0"/>
            </a:endParaRPr>
          </a:p>
        </p:txBody>
      </p:sp>
      <p:sp>
        <p:nvSpPr>
          <p:cNvPr id="4" name="Rectangle 2"/>
          <p:cNvSpPr txBox="1">
            <a:spLocks noGrp="1" noChangeArrowheads="1"/>
          </p:cNvSpPr>
          <p:nvPr>
            <p:ph type="title"/>
          </p:nvPr>
        </p:nvSpPr>
        <p:spPr>
          <a:xfrm>
            <a:off x="609600" y="365125"/>
            <a:ext cx="8093074" cy="854075"/>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fontAlgn="auto">
              <a:spcAft>
                <a:spcPts val="0"/>
              </a:spcAft>
              <a:defRPr/>
            </a:pPr>
            <a:r>
              <a:rPr lang="en-US" sz="3600" b="1" dirty="0">
                <a:latin typeface="Calibri" panose="020F0502020204030204" pitchFamily="34" charset="0"/>
              </a:rPr>
              <a:t>BUSINESS TAX (General Business)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533400" y="304800"/>
            <a:ext cx="8229600" cy="8382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Exceptions</a:t>
            </a:r>
          </a:p>
        </p:txBody>
      </p:sp>
      <p:sp>
        <p:nvSpPr>
          <p:cNvPr id="7170" name="Rectangle 2"/>
          <p:cNvSpPr>
            <a:spLocks noGrp="1" noChangeArrowheads="1"/>
          </p:cNvSpPr>
          <p:nvPr>
            <p:ph idx="1"/>
          </p:nvPr>
        </p:nvSpPr>
        <p:spPr>
          <a:xfrm>
            <a:off x="533400" y="1371600"/>
            <a:ext cx="8229599" cy="2590800"/>
          </a:xfrm>
        </p:spPr>
        <p:txBody>
          <a:bodyPr rtlCol="0">
            <a:normAutofit fontScale="77500" lnSpcReduction="20000"/>
          </a:bodyPr>
          <a:lstStyle/>
          <a:p>
            <a:pPr eaLnBrk="1" fontAlgn="auto" hangingPunct="1">
              <a:spcAft>
                <a:spcPts val="0"/>
              </a:spcAft>
              <a:buClr>
                <a:schemeClr val="tx1"/>
              </a:buClr>
              <a:buFont typeface="Wingdings" pitchFamily="2" charset="2"/>
              <a:buNone/>
              <a:defRPr/>
            </a:pPr>
            <a:r>
              <a:rPr lang="en-US" dirty="0"/>
              <a:t>	</a:t>
            </a:r>
          </a:p>
          <a:p>
            <a:pPr eaLnBrk="1" fontAlgn="auto" hangingPunct="1">
              <a:spcAft>
                <a:spcPts val="0"/>
              </a:spcAft>
              <a:buClr>
                <a:schemeClr val="tx1"/>
              </a:buClr>
              <a:buFont typeface="Arial" panose="020B0604020202020204" pitchFamily="34" charset="0"/>
              <a:buChar char="•"/>
              <a:defRPr/>
            </a:pPr>
            <a:r>
              <a:rPr lang="en-US" sz="2400" dirty="0">
                <a:latin typeface="Calibri" panose="020F0502020204030204" pitchFamily="34" charset="0"/>
              </a:rPr>
              <a:t>Indian Tribe</a:t>
            </a:r>
          </a:p>
          <a:p>
            <a:pPr eaLnBrk="1" fontAlgn="auto" hangingPunct="1">
              <a:spcAft>
                <a:spcPts val="0"/>
              </a:spcAft>
              <a:buClr>
                <a:schemeClr val="tx1"/>
              </a:buClr>
              <a:buFont typeface="Arial" panose="020B0604020202020204" pitchFamily="34" charset="0"/>
              <a:buChar char="•"/>
              <a:defRPr/>
            </a:pPr>
            <a:r>
              <a:rPr lang="en-US" sz="2400" dirty="0">
                <a:latin typeface="Calibri" panose="020F0502020204030204" pitchFamily="34" charset="0"/>
              </a:rPr>
              <a:t>Nonprofit organization under 26 U.S.C. 501(c)</a:t>
            </a:r>
          </a:p>
          <a:p>
            <a:pPr eaLnBrk="1" fontAlgn="auto" hangingPunct="1">
              <a:spcAft>
                <a:spcPts val="0"/>
              </a:spcAft>
              <a:buClr>
                <a:schemeClr val="tx1"/>
              </a:buClr>
              <a:buFont typeface="Arial" panose="020B0604020202020204" pitchFamily="34" charset="0"/>
              <a:buChar char="•"/>
              <a:defRPr/>
            </a:pPr>
            <a:r>
              <a:rPr lang="en-US" sz="2400" dirty="0">
                <a:latin typeface="Calibri" panose="020F0502020204030204" pitchFamily="34" charset="0"/>
              </a:rPr>
              <a:t>Political subdivision</a:t>
            </a:r>
          </a:p>
          <a:p>
            <a:pPr eaLnBrk="1" fontAlgn="auto" hangingPunct="1">
              <a:spcAft>
                <a:spcPts val="0"/>
              </a:spcAft>
              <a:buClr>
                <a:schemeClr val="tx1"/>
              </a:buClr>
              <a:buFont typeface="Arial" panose="020B0604020202020204" pitchFamily="34" charset="0"/>
              <a:buChar char="•"/>
              <a:defRPr/>
            </a:pPr>
            <a:r>
              <a:rPr lang="en-US" sz="2400" dirty="0">
                <a:latin typeface="Calibri" panose="020F0502020204030204" pitchFamily="34" charset="0"/>
              </a:rPr>
              <a:t>A person who performs a domestic service (Example: housekeeper, nanny)</a:t>
            </a:r>
          </a:p>
          <a:p>
            <a:pPr eaLnBrk="1" fontAlgn="auto" hangingPunct="1">
              <a:spcAft>
                <a:spcPts val="0"/>
              </a:spcAft>
              <a:buFont typeface="Arial" pitchFamily="34" charset="0"/>
              <a:buNone/>
              <a:defRPr/>
            </a:pPr>
            <a:endParaRPr lang="en-US" sz="2400" i="1" dirty="0">
              <a:latin typeface="Calibri" panose="020F0502020204030204" pitchFamily="34" charset="0"/>
            </a:endParaRPr>
          </a:p>
          <a:p>
            <a:pPr eaLnBrk="1" fontAlgn="auto" hangingPunct="1">
              <a:spcAft>
                <a:spcPts val="0"/>
              </a:spcAft>
              <a:buFont typeface="Arial" pitchFamily="34" charset="0"/>
              <a:buNone/>
              <a:defRPr/>
            </a:pPr>
            <a:r>
              <a:rPr lang="en-US" i="1" dirty="0">
                <a:latin typeface="Calibri" panose="020F0502020204030204" pitchFamily="34" charset="0"/>
              </a:rPr>
              <a:t>	</a:t>
            </a:r>
            <a:r>
              <a:rPr lang="en-US" sz="2300" i="1" dirty="0">
                <a:latin typeface="Calibri" panose="020F0502020204030204" pitchFamily="34" charset="0"/>
              </a:rPr>
              <a:t>NRS 363A.030</a:t>
            </a:r>
          </a:p>
          <a:p>
            <a:pPr eaLnBrk="1" fontAlgn="auto" hangingPunct="1">
              <a:spcAft>
                <a:spcPts val="0"/>
              </a:spcAft>
              <a:buFont typeface="Arial" pitchFamily="34" charset="0"/>
              <a:buNone/>
              <a:defRPr/>
            </a:pPr>
            <a:r>
              <a:rPr lang="en-US" sz="2300" i="1" dirty="0">
                <a:latin typeface="Calibri" panose="020F0502020204030204" pitchFamily="34" charset="0"/>
              </a:rPr>
              <a:t>	NRS 363B.030</a:t>
            </a:r>
          </a:p>
          <a:p>
            <a:pPr eaLnBrk="1" fontAlgn="auto" hangingPunct="1">
              <a:spcAft>
                <a:spcPts val="0"/>
              </a:spcAft>
              <a:buClr>
                <a:schemeClr val="tx1"/>
              </a:buClr>
              <a:buFont typeface="Wingdings" pitchFamily="2" charset="2"/>
              <a:buNone/>
              <a:defRPr/>
            </a:pPr>
            <a:endParaRPr lang="en-US" sz="2800" dirty="0">
              <a:solidFill>
                <a:srgbClr val="0000FF"/>
              </a:solidFill>
              <a:latin typeface="Poor Richard" pitchFamily="18" charset="0"/>
            </a:endParaRPr>
          </a:p>
        </p:txBody>
      </p:sp>
    </p:spTree>
  </p:cSld>
  <p:clrMapOvr>
    <a:overrideClrMapping bg1="lt1" tx1="dk1" bg2="lt2" tx2="dk2" accent1="accent1" accent2="accent2" accent3="accent3" accent4="accent4" accent5="accent5" accent6="accent6" hlink="hlink" folHlink="folHlink"/>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533400" y="1371600"/>
            <a:ext cx="8153400" cy="3429000"/>
          </a:xfrm>
        </p:spPr>
        <p:txBody>
          <a:bodyPr/>
          <a:lstStyle/>
          <a:p>
            <a:pPr algn="just" eaLnBrk="1" hangingPunct="1"/>
            <a:r>
              <a:rPr lang="en-US" altLang="en-US" sz="2400" dirty="0">
                <a:latin typeface="Calibri" pitchFamily="34" charset="0"/>
              </a:rPr>
              <a:t>Payroll Tax: Imposition </a:t>
            </a:r>
          </a:p>
          <a:p>
            <a:pPr algn="just" eaLnBrk="1" hangingPunct="1"/>
            <a:r>
              <a:rPr lang="en-US" altLang="en-US" sz="1400" dirty="0">
                <a:latin typeface="Calibri" pitchFamily="34" charset="0"/>
              </a:rPr>
              <a:t>Imposition – A excise tax at the rate of 1.853% of the wages paid by the employer during a calendar quarter. NRS 363A.130.</a:t>
            </a:r>
          </a:p>
          <a:p>
            <a:pPr algn="just" eaLnBrk="1" hangingPunct="1"/>
            <a:r>
              <a:rPr lang="en-US" altLang="en-US" sz="1400" dirty="0">
                <a:latin typeface="Calibri" pitchFamily="34" charset="0"/>
              </a:rPr>
              <a:t>Allowable Credit – 50% of the amount of Commerce Tax paid in the proceeding taxable year. NRS 		363A.130.</a:t>
            </a:r>
          </a:p>
          <a:p>
            <a:pPr algn="just" eaLnBrk="1" hangingPunct="1"/>
            <a:endParaRPr lang="en-US" altLang="en-US" sz="1400" dirty="0">
              <a:latin typeface="Calibri" pitchFamily="34" charset="0"/>
            </a:endParaRPr>
          </a:p>
          <a:p>
            <a:pPr algn="just" eaLnBrk="1" hangingPunct="1"/>
            <a:r>
              <a:rPr lang="en-US" altLang="en-US" sz="2400" dirty="0">
                <a:latin typeface="Calibri" pitchFamily="34" charset="0"/>
              </a:rPr>
              <a:t>Payroll Tax: Deductions and Credits</a:t>
            </a:r>
          </a:p>
          <a:p>
            <a:pPr algn="just" eaLnBrk="1" hangingPunct="1"/>
            <a:r>
              <a:rPr lang="en-US" altLang="en-US" sz="1400" dirty="0">
                <a:latin typeface="Calibri" pitchFamily="34" charset="0"/>
              </a:rPr>
              <a:t>Deductions – Health Insurance NRS 363A.135.</a:t>
            </a:r>
            <a:endParaRPr lang="en-US" altLang="en-US" sz="2400" dirty="0">
              <a:latin typeface="Calibri" pitchFamily="34" charset="0"/>
            </a:endParaRPr>
          </a:p>
          <a:p>
            <a:pPr algn="just" eaLnBrk="1" hangingPunct="1"/>
            <a:r>
              <a:rPr lang="en-US" altLang="en-US" sz="1400" dirty="0">
                <a:latin typeface="Calibri" pitchFamily="34" charset="0"/>
              </a:rPr>
              <a:t>Credits – Employees matching contributions to prepaid tuition and college savings trust NRS 363A.137 and Donation to Scholarship Organization through Nevada Education Choice Scholarship Program NRS 363A.139.</a:t>
            </a:r>
          </a:p>
        </p:txBody>
      </p:sp>
      <p:sp>
        <p:nvSpPr>
          <p:cNvPr id="4" name="Rectangle 2"/>
          <p:cNvSpPr txBox="1">
            <a:spLocks noGrp="1" noChangeArrowheads="1"/>
          </p:cNvSpPr>
          <p:nvPr>
            <p:ph type="title"/>
          </p:nvPr>
        </p:nvSpPr>
        <p:spPr>
          <a:xfrm>
            <a:off x="533400" y="365125"/>
            <a:ext cx="8153400" cy="854075"/>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fontAlgn="auto">
              <a:spcAft>
                <a:spcPts val="0"/>
              </a:spcAft>
              <a:defRPr/>
            </a:pPr>
            <a:r>
              <a:rPr lang="en-US" b="1" dirty="0">
                <a:latin typeface="Calibri" panose="020F0502020204030204" pitchFamily="34" charset="0"/>
              </a:rPr>
              <a:t>Payroll TAX - Financial Institution and Mining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1" name="Rectangle 3"/>
          <p:cNvSpPr>
            <a:spLocks noGrp="1" noChangeArrowheads="1"/>
          </p:cNvSpPr>
          <p:nvPr>
            <p:ph idx="1"/>
          </p:nvPr>
        </p:nvSpPr>
        <p:spPr>
          <a:xfrm>
            <a:off x="533400" y="1371600"/>
            <a:ext cx="8229600" cy="3429000"/>
          </a:xfrm>
        </p:spPr>
        <p:txBody>
          <a:bodyPr rtlCol="0">
            <a:normAutofit/>
          </a:bodyPr>
          <a:lstStyle/>
          <a:p>
            <a:pPr algn="just" eaLnBrk="1" fontAlgn="auto" hangingPunct="1">
              <a:spcAft>
                <a:spcPts val="0"/>
              </a:spcAft>
              <a:buFont typeface="Arial" pitchFamily="34" charset="0"/>
              <a:buNone/>
              <a:defRPr/>
            </a:pPr>
            <a:r>
              <a:rPr lang="en-US" sz="2400" dirty="0">
                <a:latin typeface="Calibri" panose="020F0502020204030204" pitchFamily="34" charset="0"/>
              </a:rPr>
              <a:t>Payroll Tax: Imposition </a:t>
            </a:r>
          </a:p>
          <a:p>
            <a:pPr algn="just" eaLnBrk="1" hangingPunct="1">
              <a:defRPr/>
            </a:pPr>
            <a:r>
              <a:rPr lang="en-US" sz="1400" dirty="0">
                <a:latin typeface="Calibri" pitchFamily="34" charset="0"/>
              </a:rPr>
              <a:t>Imposition – A excise tax at the rate of 1.378% of the wages paid by the employer during a calendar quarter that exceed $50,000. NRS 363B.110.</a:t>
            </a:r>
          </a:p>
          <a:p>
            <a:pPr algn="just" eaLnBrk="1" hangingPunct="1">
              <a:buFont typeface="Arial" charset="0"/>
              <a:buNone/>
              <a:defRPr/>
            </a:pPr>
            <a:r>
              <a:rPr lang="en-US" sz="1400" dirty="0">
                <a:latin typeface="Calibri" pitchFamily="34" charset="0"/>
              </a:rPr>
              <a:t>Credit – 50% of the amount of Commerce Tax paid in the proceeding taxable year. NRS 363B.110.</a:t>
            </a:r>
          </a:p>
          <a:p>
            <a:pPr algn="just" eaLnBrk="1" fontAlgn="auto" hangingPunct="1">
              <a:spcAft>
                <a:spcPts val="0"/>
              </a:spcAft>
              <a:buFont typeface="Arial" pitchFamily="34" charset="0"/>
              <a:buNone/>
              <a:defRPr/>
            </a:pPr>
            <a:endParaRPr lang="en-US" sz="2400" dirty="0">
              <a:latin typeface="Calibri" panose="020F0502020204030204" pitchFamily="34" charset="0"/>
            </a:endParaRPr>
          </a:p>
          <a:p>
            <a:pPr algn="just" eaLnBrk="1" fontAlgn="auto" hangingPunct="1">
              <a:spcAft>
                <a:spcPts val="0"/>
              </a:spcAft>
              <a:buFont typeface="Arial" pitchFamily="34" charset="0"/>
              <a:buNone/>
              <a:defRPr/>
            </a:pPr>
            <a:r>
              <a:rPr lang="en-US" sz="2400" dirty="0">
                <a:latin typeface="Calibri" panose="020F0502020204030204" pitchFamily="34" charset="0"/>
              </a:rPr>
              <a:t>Payroll Tax: Deductions and Credits</a:t>
            </a:r>
          </a:p>
          <a:p>
            <a:pPr algn="just" eaLnBrk="1" hangingPunct="1">
              <a:defRPr/>
            </a:pPr>
            <a:r>
              <a:rPr lang="en-US" sz="1400" dirty="0">
                <a:latin typeface="Calibri" pitchFamily="34" charset="0"/>
              </a:rPr>
              <a:t>Deductions – Certain Health Care Insurance NRS 363B.115.</a:t>
            </a:r>
          </a:p>
          <a:p>
            <a:pPr algn="just" eaLnBrk="1" hangingPunct="1">
              <a:defRPr/>
            </a:pPr>
            <a:r>
              <a:rPr lang="en-US" sz="1400" dirty="0">
                <a:latin typeface="Calibri" pitchFamily="34" charset="0"/>
              </a:rPr>
              <a:t>Credits – Employees  matching contributions to prepaid tuition and college savings trust NRS 363B.117 and Donation to Scholarship Organization  through Nevada Education Choice Scholarship Program NRS 363B.119.</a:t>
            </a:r>
          </a:p>
        </p:txBody>
      </p:sp>
      <p:sp>
        <p:nvSpPr>
          <p:cNvPr id="6" name="Rectangle 2"/>
          <p:cNvSpPr txBox="1">
            <a:spLocks noChangeArrowheads="1"/>
          </p:cNvSpPr>
          <p:nvPr/>
        </p:nvSpPr>
        <p:spPr>
          <a:xfrm>
            <a:off x="533400" y="304800"/>
            <a:ext cx="8229600" cy="854075"/>
          </a:xfrm>
          <a:prstGeom prst="rect">
            <a:avLst/>
          </a:prstGeom>
          <a:solidFill>
            <a:schemeClr val="accent3">
              <a:lumMod val="40000"/>
              <a:lumOff val="60000"/>
            </a:schemeClr>
          </a:solidFill>
          <a:effectLst/>
          <a:scene3d>
            <a:camera prst="legacyObliqueTopLeft"/>
            <a:lightRig rig="legacyFlat3" dir="t"/>
          </a:scene3d>
          <a:sp3d extrusionH="430200" prstMaterial="legacyMatte">
            <a:bevelT w="13500" h="13500" prst="angle"/>
            <a:bevelB w="13500" h="13500" prst="angle"/>
            <a:extrusionClr>
              <a:srgbClr val="CC99FF"/>
            </a:extrusionClr>
          </a:sp3d>
        </p:spPr>
        <p:txBody>
          <a:bodyPr anchor="ctr">
            <a:flatTx/>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defRPr/>
            </a:pPr>
            <a:r>
              <a:rPr lang="en-US" b="1" dirty="0">
                <a:latin typeface="Calibri" panose="020F0502020204030204" pitchFamily="34" charset="0"/>
              </a:rPr>
              <a:t>PAYROLL TAX - BUSINESS TAX (General Business)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40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40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40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405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1405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140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9" name="Rectangle 3"/>
          <p:cNvSpPr>
            <a:spLocks noGrp="1" noChangeArrowheads="1"/>
          </p:cNvSpPr>
          <p:nvPr>
            <p:ph idx="1"/>
          </p:nvPr>
        </p:nvSpPr>
        <p:spPr>
          <a:xfrm>
            <a:off x="533400" y="1447800"/>
            <a:ext cx="8229600" cy="2590800"/>
          </a:xfrm>
        </p:spPr>
        <p:txBody>
          <a:bodyPr/>
          <a:lstStyle/>
          <a:p>
            <a:pPr algn="ctr" eaLnBrk="1" hangingPunct="1">
              <a:lnSpc>
                <a:spcPct val="80000"/>
              </a:lnSpc>
            </a:pPr>
            <a:endParaRPr lang="en-US" altLang="en-US" sz="2000" i="1" dirty="0">
              <a:latin typeface="Calibri" panose="020F0502020204030204" pitchFamily="34" charset="0"/>
              <a:cs typeface="Calibri" panose="020F0502020204030204" pitchFamily="34" charset="0"/>
            </a:endParaRPr>
          </a:p>
          <a:p>
            <a:pPr algn="ctr" eaLnBrk="1" hangingPunct="1">
              <a:lnSpc>
                <a:spcPct val="80000"/>
              </a:lnSpc>
            </a:pPr>
            <a:r>
              <a:rPr lang="en-US" altLang="en-US" sz="2000" i="1" dirty="0">
                <a:latin typeface="Calibri" panose="020F0502020204030204" pitchFamily="34" charset="0"/>
                <a:cs typeface="Calibri" panose="020F0502020204030204" pitchFamily="34" charset="0"/>
              </a:rPr>
              <a:t>Returns are due by the last day of the month following the calendar quarter in which the employer is required to pay Unemployment Compensation NRS 363A.130, NRS 363B.110 </a:t>
            </a:r>
          </a:p>
          <a:p>
            <a:pPr algn="ctr" eaLnBrk="1" hangingPunct="1">
              <a:lnSpc>
                <a:spcPct val="80000"/>
              </a:lnSpc>
            </a:pPr>
            <a:r>
              <a:rPr lang="en-US" altLang="en-US" sz="2000" i="1" dirty="0">
                <a:latin typeface="Calibri" panose="020F0502020204030204" pitchFamily="34" charset="0"/>
                <a:cs typeface="Calibri" panose="020F0502020204030204" pitchFamily="34" charset="0"/>
              </a:rPr>
              <a:t> </a:t>
            </a:r>
            <a:r>
              <a:rPr lang="en-US" altLang="en-US" i="1" dirty="0">
                <a:latin typeface="Calibri" panose="020F0502020204030204" pitchFamily="34" charset="0"/>
                <a:cs typeface="Calibri" panose="020F0502020204030204" pitchFamily="34" charset="0"/>
              </a:rPr>
              <a:t>(Example:  quarter ended September 30, return is due by October 31)</a:t>
            </a:r>
          </a:p>
          <a:p>
            <a:pPr eaLnBrk="1" hangingPunct="1">
              <a:lnSpc>
                <a:spcPct val="80000"/>
              </a:lnSpc>
            </a:pPr>
            <a:endParaRPr lang="en-US" altLang="en-US" dirty="0">
              <a:latin typeface="Calibri" panose="020F0502020204030204" pitchFamily="34" charset="0"/>
              <a:cs typeface="Calibri" panose="020F0502020204030204" pitchFamily="34" charset="0"/>
            </a:endParaRPr>
          </a:p>
          <a:p>
            <a:pPr eaLnBrk="1" hangingPunct="1">
              <a:lnSpc>
                <a:spcPct val="80000"/>
              </a:lnSpc>
            </a:pPr>
            <a:r>
              <a:rPr lang="en-US" altLang="en-US" dirty="0">
                <a:latin typeface="Calibri" panose="020F0502020204030204" pitchFamily="34" charset="0"/>
                <a:cs typeface="Calibri" panose="020F0502020204030204" pitchFamily="34" charset="0"/>
              </a:rPr>
              <a:t>Late filing penalty up to 10%, NRS 360.417.</a:t>
            </a:r>
          </a:p>
          <a:p>
            <a:pPr eaLnBrk="1" hangingPunct="1">
              <a:lnSpc>
                <a:spcPct val="80000"/>
              </a:lnSpc>
            </a:pPr>
            <a:r>
              <a:rPr lang="en-US" altLang="en-US" dirty="0">
                <a:latin typeface="Calibri" panose="020F0502020204030204" pitchFamily="34" charset="0"/>
                <a:cs typeface="Calibri" panose="020F0502020204030204" pitchFamily="34" charset="0"/>
              </a:rPr>
              <a:t>Interest is calculated at .75% per month on the unpaid tax balance, NRS 360.417.</a:t>
            </a:r>
            <a:endParaRPr lang="en-US" altLang="en-US" sz="2000" dirty="0">
              <a:latin typeface="Calibri" panose="020F0502020204030204" pitchFamily="34" charset="0"/>
              <a:cs typeface="Calibri" panose="020F0502020204030204" pitchFamily="34" charset="0"/>
            </a:endParaRPr>
          </a:p>
          <a:p>
            <a:pPr eaLnBrk="1" hangingPunct="1">
              <a:buFontTx/>
              <a:buNone/>
            </a:pPr>
            <a:endParaRPr lang="en-US" altLang="en-US" sz="2000" dirty="0">
              <a:latin typeface="Calibri" panose="020F0502020204030204" pitchFamily="34" charset="0"/>
              <a:cs typeface="Calibri" panose="020F0502020204030204" pitchFamily="34" charset="0"/>
            </a:endParaRPr>
          </a:p>
        </p:txBody>
      </p:sp>
      <p:sp>
        <p:nvSpPr>
          <p:cNvPr id="5" name="Rectangle 2"/>
          <p:cNvSpPr>
            <a:spLocks noGrp="1" noChangeArrowheads="1"/>
          </p:cNvSpPr>
          <p:nvPr>
            <p:ph type="title"/>
          </p:nvPr>
        </p:nvSpPr>
        <p:spPr>
          <a:xfrm>
            <a:off x="533400" y="304800"/>
            <a:ext cx="8229600" cy="914400"/>
          </a:xfrm>
          <a:solidFill>
            <a:schemeClr val="accent3">
              <a:lumMod val="40000"/>
              <a:lumOff val="60000"/>
            </a:schemeClr>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algn="ctr" eaLnBrk="1" fontAlgn="auto" hangingPunct="1">
              <a:spcAft>
                <a:spcPts val="0"/>
              </a:spcAft>
              <a:defRPr/>
            </a:pPr>
            <a:r>
              <a:rPr lang="en-US" sz="3200" b="1" dirty="0">
                <a:latin typeface="Calibri" panose="020F0502020204030204" pitchFamily="34" charset="0"/>
              </a:rPr>
              <a:t>BUSINESS TAX Filing Requirements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05859">
                                            <p:txEl>
                                              <p:pRg st="1" end="1"/>
                                            </p:txEl>
                                          </p:spTgt>
                                        </p:tgtEl>
                                        <p:attrNameLst>
                                          <p:attrName>style.visibility</p:attrName>
                                        </p:attrNameLst>
                                      </p:cBhvr>
                                      <p:to>
                                        <p:strVal val="visible"/>
                                      </p:to>
                                    </p:set>
                                    <p:animEffect transition="in" filter="wipe(left)">
                                      <p:cBhvr>
                                        <p:cTn id="7" dur="2000"/>
                                        <p:tgtEl>
                                          <p:spTgt spid="505859">
                                            <p:txEl>
                                              <p:pRg st="1" end="1"/>
                                            </p:txEl>
                                          </p:spTgt>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505859">
                                            <p:txEl>
                                              <p:pRg st="2" end="2"/>
                                            </p:txEl>
                                          </p:spTgt>
                                        </p:tgtEl>
                                        <p:attrNameLst>
                                          <p:attrName>style.visibility</p:attrName>
                                        </p:attrNameLst>
                                      </p:cBhvr>
                                      <p:to>
                                        <p:strVal val="visible"/>
                                      </p:to>
                                    </p:set>
                                    <p:animEffect transition="in" filter="wipe(left)">
                                      <p:cBhvr>
                                        <p:cTn id="11" dur="2000"/>
                                        <p:tgtEl>
                                          <p:spTgt spid="505859">
                                            <p:txEl>
                                              <p:pRg st="2" end="2"/>
                                            </p:txEl>
                                          </p:spTgt>
                                        </p:tgtEl>
                                      </p:cBhvr>
                                    </p:animEffect>
                                  </p:childTnLst>
                                </p:cTn>
                              </p:par>
                            </p:childTnLst>
                          </p:cTn>
                        </p:par>
                        <p:par>
                          <p:cTn id="12" fill="hold" nodeType="afterGroup">
                            <p:stCondLst>
                              <p:cond delay="4000"/>
                            </p:stCondLst>
                            <p:childTnLst>
                              <p:par>
                                <p:cTn id="13" presetID="22" presetClass="entr" presetSubtype="8" fill="hold" nodeType="afterEffect">
                                  <p:stCondLst>
                                    <p:cond delay="0"/>
                                  </p:stCondLst>
                                  <p:childTnLst>
                                    <p:set>
                                      <p:cBhvr>
                                        <p:cTn id="14" dur="1" fill="hold">
                                          <p:stCondLst>
                                            <p:cond delay="0"/>
                                          </p:stCondLst>
                                        </p:cTn>
                                        <p:tgtEl>
                                          <p:spTgt spid="505859">
                                            <p:txEl>
                                              <p:pRg st="4" end="4"/>
                                            </p:txEl>
                                          </p:spTgt>
                                        </p:tgtEl>
                                        <p:attrNameLst>
                                          <p:attrName>style.visibility</p:attrName>
                                        </p:attrNameLst>
                                      </p:cBhvr>
                                      <p:to>
                                        <p:strVal val="visible"/>
                                      </p:to>
                                    </p:set>
                                    <p:animEffect transition="in" filter="wipe(left)">
                                      <p:cBhvr>
                                        <p:cTn id="15" dur="2000"/>
                                        <p:tgtEl>
                                          <p:spTgt spid="505859">
                                            <p:txEl>
                                              <p:pRg st="4" end="4"/>
                                            </p:txEl>
                                          </p:spTgt>
                                        </p:tgtEl>
                                      </p:cBhvr>
                                    </p:animEffect>
                                  </p:childTnLst>
                                </p:cTn>
                              </p:par>
                            </p:childTnLst>
                          </p:cTn>
                        </p:par>
                        <p:par>
                          <p:cTn id="16" fill="hold" nodeType="afterGroup">
                            <p:stCondLst>
                              <p:cond delay="6000"/>
                            </p:stCondLst>
                            <p:childTnLst>
                              <p:par>
                                <p:cTn id="17" presetID="22" presetClass="entr" presetSubtype="8" fill="hold" nodeType="afterEffect">
                                  <p:stCondLst>
                                    <p:cond delay="0"/>
                                  </p:stCondLst>
                                  <p:childTnLst>
                                    <p:set>
                                      <p:cBhvr>
                                        <p:cTn id="18" dur="1" fill="hold">
                                          <p:stCondLst>
                                            <p:cond delay="0"/>
                                          </p:stCondLst>
                                        </p:cTn>
                                        <p:tgtEl>
                                          <p:spTgt spid="505859">
                                            <p:txEl>
                                              <p:pRg st="5" end="5"/>
                                            </p:txEl>
                                          </p:spTgt>
                                        </p:tgtEl>
                                        <p:attrNameLst>
                                          <p:attrName>style.visibility</p:attrName>
                                        </p:attrNameLst>
                                      </p:cBhvr>
                                      <p:to>
                                        <p:strVal val="visible"/>
                                      </p:to>
                                    </p:set>
                                    <p:animEffect transition="in" filter="wipe(left)">
                                      <p:cBhvr>
                                        <p:cTn id="19" dur="2000"/>
                                        <p:tgtEl>
                                          <p:spTgt spid="5058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title"/>
          </p:nvPr>
        </p:nvSpPr>
        <p:spPr>
          <a:xfrm>
            <a:off x="152400" y="152400"/>
            <a:ext cx="1981200" cy="6705600"/>
          </a:xfrm>
          <a:solidFill>
            <a:schemeClr val="bg1"/>
          </a:solidFill>
          <a:scene3d>
            <a:camera prst="legacyObliqueTopLeft"/>
            <a:lightRig rig="legacyFlat3" dir="t"/>
          </a:scene3d>
          <a:sp3d extrusionH="430200" prstMaterial="legacyMatte">
            <a:bevelT w="13500" h="13500" prst="angle"/>
            <a:bevelB w="13500" h="13500" prst="angle"/>
            <a:extrusionClr>
              <a:srgbClr val="CC99FF"/>
            </a:extrusionClr>
          </a:sp3d>
        </p:spPr>
        <p:txBody>
          <a:bodyPr>
            <a:flatTx/>
          </a:bodyPr>
          <a:lstStyle/>
          <a:p>
            <a:pPr eaLnBrk="1" fontAlgn="auto" hangingPunct="1">
              <a:spcAft>
                <a:spcPts val="0"/>
              </a:spcAft>
              <a:defRPr/>
            </a:pPr>
            <a:r>
              <a:rPr lang="en-US" sz="2400" b="1" dirty="0">
                <a:latin typeface="Calibri" panose="020F0502020204030204" pitchFamily="34" charset="0"/>
              </a:rPr>
              <a:t>BUSINESS</a:t>
            </a:r>
            <a:br>
              <a:rPr lang="en-US" sz="2400" b="1" dirty="0">
                <a:latin typeface="Calibri" panose="020F0502020204030204" pitchFamily="34" charset="0"/>
              </a:rPr>
            </a:br>
            <a:r>
              <a:rPr lang="en-US" sz="2400" b="1" dirty="0">
                <a:latin typeface="Calibri" panose="020F0502020204030204" pitchFamily="34" charset="0"/>
              </a:rPr>
              <a:t>TAX </a:t>
            </a:r>
            <a:br>
              <a:rPr lang="en-US" sz="2400" b="1" dirty="0">
                <a:latin typeface="Calibri" panose="020F0502020204030204" pitchFamily="34" charset="0"/>
              </a:rPr>
            </a:br>
            <a:br>
              <a:rPr lang="en-US" sz="2400" b="1" dirty="0">
                <a:latin typeface="Calibri" panose="020F0502020204030204" pitchFamily="34" charset="0"/>
              </a:rPr>
            </a:br>
            <a:r>
              <a:rPr lang="en-US" sz="2400" b="1" dirty="0">
                <a:latin typeface="Calibri" panose="020F0502020204030204" pitchFamily="34" charset="0"/>
              </a:rPr>
              <a:t>FINANCIAL Institution </a:t>
            </a:r>
            <a:br>
              <a:rPr lang="en-US" sz="2400" b="1" dirty="0">
                <a:latin typeface="Calibri" panose="020F0502020204030204" pitchFamily="34" charset="0"/>
              </a:rPr>
            </a:br>
            <a:r>
              <a:rPr lang="en-US" sz="2400" b="1" dirty="0">
                <a:latin typeface="Calibri" panose="020F0502020204030204" pitchFamily="34" charset="0"/>
              </a:rPr>
              <a:t>Return</a:t>
            </a:r>
          </a:p>
        </p:txBody>
      </p:sp>
      <p:sp>
        <p:nvSpPr>
          <p:cNvPr id="14339" name="Text Box 12"/>
          <p:cNvSpPr txBox="1">
            <a:spLocks noChangeArrowheads="1"/>
          </p:cNvSpPr>
          <p:nvPr/>
        </p:nvSpPr>
        <p:spPr bwMode="auto">
          <a:xfrm>
            <a:off x="7467600" y="381000"/>
            <a:ext cx="1600200" cy="3529013"/>
          </a:xfrm>
          <a:prstGeom prst="rect">
            <a:avLst/>
          </a:prstGeom>
          <a:solidFill>
            <a:srgbClr val="99CCFF"/>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1621" tIns="40810" rIns="81621" bIns="40810">
            <a:spAutoFit/>
          </a:bodyPr>
          <a:lstStyle>
            <a:lvl1pPr eaLnBrk="0" hangingPunct="0">
              <a:spcBef>
                <a:spcPts val="800"/>
              </a:spcBef>
              <a:buFont typeface="Arial" charset="0"/>
              <a:defRPr sz="1600" b="1">
                <a:solidFill>
                  <a:schemeClr val="tx1"/>
                </a:solidFill>
                <a:latin typeface="Franklin Gothic Book" pitchFamily="34" charset="0"/>
              </a:defRPr>
            </a:lvl1pPr>
            <a:lvl2pPr marL="742950" indent="-285750" eaLnBrk="0" hangingPunct="0">
              <a:spcBef>
                <a:spcPts val="300"/>
              </a:spcBef>
              <a:buClr>
                <a:schemeClr val="accent2"/>
              </a:buClr>
              <a:buFont typeface="Wingdings" pitchFamily="2" charset="2"/>
              <a:buChar char="§"/>
              <a:defRPr sz="1600">
                <a:solidFill>
                  <a:schemeClr val="tx1"/>
                </a:solidFill>
                <a:latin typeface="Franklin Gothic Book" pitchFamily="34" charset="0"/>
              </a:defRPr>
            </a:lvl2pPr>
            <a:lvl3pPr marL="11430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3pPr>
            <a:lvl4pPr marL="16002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4pPr>
            <a:lvl5pPr marL="2057400" indent="-228600" eaLnBrk="0" hangingPunct="0">
              <a:spcBef>
                <a:spcPts val="300"/>
              </a:spcBef>
              <a:buClr>
                <a:schemeClr val="accent2"/>
              </a:buClr>
              <a:buFont typeface="Wingdings" pitchFamily="2" charset="2"/>
              <a:buChar char="§"/>
              <a:defRPr sz="1600">
                <a:solidFill>
                  <a:schemeClr val="tx1"/>
                </a:solidFill>
                <a:latin typeface="Franklin Gothic Book" pitchFamily="34" charset="0"/>
              </a:defRPr>
            </a:lvl5pPr>
            <a:lvl6pPr marL="25146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6pPr>
            <a:lvl7pPr marL="29718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7pPr>
            <a:lvl8pPr marL="34290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8pPr>
            <a:lvl9pPr marL="3886200" indent="-228600" eaLnBrk="0" fontAlgn="base" hangingPunct="0">
              <a:spcBef>
                <a:spcPts val="300"/>
              </a:spcBef>
              <a:spcAft>
                <a:spcPct val="0"/>
              </a:spcAft>
              <a:buClr>
                <a:schemeClr val="accent2"/>
              </a:buClr>
              <a:buFont typeface="Wingdings" pitchFamily="2" charset="2"/>
              <a:buChar char="§"/>
              <a:defRPr sz="1600">
                <a:solidFill>
                  <a:schemeClr val="tx1"/>
                </a:solidFill>
                <a:latin typeface="Franklin Gothic Book" pitchFamily="34" charset="0"/>
              </a:defRPr>
            </a:lvl9pPr>
          </a:lstStyle>
          <a:p>
            <a:pPr eaLnBrk="1" hangingPunct="1">
              <a:spcBef>
                <a:spcPct val="50000"/>
              </a:spcBef>
              <a:buFontTx/>
              <a:buNone/>
            </a:pPr>
            <a:r>
              <a:rPr lang="en-US" altLang="en-US" sz="2000" dirty="0">
                <a:latin typeface="Calibri" pitchFamily="34" charset="0"/>
              </a:rPr>
              <a:t>This form is a universal form that will calculate tax, interest and penalty for the appropriate periods if used on-line.</a:t>
            </a:r>
          </a:p>
          <a:p>
            <a:pPr eaLnBrk="1" hangingPunct="1">
              <a:spcBef>
                <a:spcPct val="50000"/>
              </a:spcBef>
              <a:buFontTx/>
              <a:buNone/>
            </a:pPr>
            <a:endParaRPr lang="en-US" altLang="en-US" b="0" dirty="0">
              <a:latin typeface="Arial" charset="0"/>
            </a:endParaRPr>
          </a:p>
        </p:txBody>
      </p:sp>
      <p:pic>
        <p:nvPicPr>
          <p:cNvPr id="3" name="Picture 2">
            <a:extLst>
              <a:ext uri="{FF2B5EF4-FFF2-40B4-BE49-F238E27FC236}">
                <a16:creationId xmlns:a16="http://schemas.microsoft.com/office/drawing/2014/main" id="{D82E4DAC-AE64-416C-90A2-9A88C415DA27}"/>
              </a:ext>
            </a:extLst>
          </p:cNvPr>
          <p:cNvPicPr>
            <a:picLocks noChangeAspect="1"/>
          </p:cNvPicPr>
          <p:nvPr/>
        </p:nvPicPr>
        <p:blipFill>
          <a:blip r:embed="rId2"/>
          <a:stretch>
            <a:fillRect/>
          </a:stretch>
        </p:blipFill>
        <p:spPr>
          <a:xfrm>
            <a:off x="2133600" y="0"/>
            <a:ext cx="5333999" cy="6858000"/>
          </a:xfrm>
          <a:prstGeom prst="rect">
            <a:avLst/>
          </a:prstGeom>
        </p:spPr>
      </p:pic>
    </p:spTree>
  </p:cSld>
  <p:clrMapOvr>
    <a:masterClrMapping/>
  </p:clrMapOvr>
  <p:transition spd="slow"/>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
  <TotalTime>10513</TotalTime>
  <Words>1723</Words>
  <Application>Microsoft Office PowerPoint</Application>
  <PresentationFormat>On-screen Show (4:3)</PresentationFormat>
  <Paragraphs>132</Paragraphs>
  <Slides>23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Franklin Gothic Book</vt:lpstr>
      <vt:lpstr>Franklin Gothic Medium</vt:lpstr>
      <vt:lpstr>Poor Richard</vt:lpstr>
      <vt:lpstr>Wingdings</vt:lpstr>
      <vt:lpstr>Angles</vt:lpstr>
      <vt:lpstr>Presentation</vt:lpstr>
      <vt:lpstr>STATE OF NEVADA DEPARTMENT OF TAXATION</vt:lpstr>
      <vt:lpstr>Types: BUSINESS TAX</vt:lpstr>
      <vt:lpstr>PowerPoint Presentation</vt:lpstr>
      <vt:lpstr>BUSINESS TAX (General Business) </vt:lpstr>
      <vt:lpstr>BUSINESS TAX Exceptions</vt:lpstr>
      <vt:lpstr>Payroll TAX - Financial Institution and Mining</vt:lpstr>
      <vt:lpstr>PowerPoint Presentation</vt:lpstr>
      <vt:lpstr>BUSINESS TAX Filing Requirements</vt:lpstr>
      <vt:lpstr>BUSINESS TAX   FINANCIAL Institution  Return</vt:lpstr>
      <vt:lpstr>BUSINESS TAX   Mining Return</vt:lpstr>
      <vt:lpstr>BUSINESS TAX  GENERAL Business Return</vt:lpstr>
      <vt:lpstr>PowerPoint Presentation</vt:lpstr>
      <vt:lpstr>PowerPoint Presentation</vt:lpstr>
      <vt:lpstr>PowerPoint Presentation</vt:lpstr>
      <vt:lpstr>BUSINESS TAX Deductions cont’d</vt:lpstr>
      <vt:lpstr>BUSINESS TAX Credits</vt:lpstr>
      <vt:lpstr>BUSINESS TAX CREDITS</vt:lpstr>
      <vt:lpstr>BUSINESS TAX – Transferable tax Credits</vt:lpstr>
      <vt:lpstr>BUSINESS TAX – Transferable tax Credits</vt:lpstr>
      <vt:lpstr>BUSINESS TAX - Carry Forward</vt:lpstr>
      <vt:lpstr>BUSINESS TAX - Leasing Companies</vt:lpstr>
      <vt:lpstr>PowerPoint Presentation</vt:lpstr>
      <vt:lpstr>PowerPoint Presentation</vt:lpstr>
    </vt:vector>
  </TitlesOfParts>
  <Company>State of Nevada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Taxation</dc:title>
  <dc:creator>Dept of Taxation</dc:creator>
  <cp:lastModifiedBy>Brandy Delaney</cp:lastModifiedBy>
  <cp:revision>266</cp:revision>
  <cp:lastPrinted>2015-09-14T18:30:05Z</cp:lastPrinted>
  <dcterms:created xsi:type="dcterms:W3CDTF">2004-04-14T20:28:38Z</dcterms:created>
  <dcterms:modified xsi:type="dcterms:W3CDTF">2023-01-05T16:00:33Z</dcterms:modified>
</cp:coreProperties>
</file>