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fld id="{895A725F-A93C-4B1A-B7F0-DF0AA3765CA2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895A725F-A93C-4B1A-B7F0-DF0AA3765CA2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895A725F-A93C-4B1A-B7F0-DF0AA3765CA2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>
                <a:latin typeface="Calibri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>
                <a:latin typeface="Calibri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fld id="{895A725F-A93C-4B1A-B7F0-DF0AA3765CA2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5A725F-A93C-4B1A-B7F0-DF0AA3765CA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A0E292-E695-4E31-96C6-1987164C60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990600"/>
            <a:ext cx="6324600" cy="1665762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State of Nevada</a:t>
            </a:r>
            <a:br>
              <a:rPr lang="en-US" sz="4800" dirty="0"/>
            </a:br>
            <a:r>
              <a:rPr lang="en-US" sz="4800" dirty="0"/>
              <a:t>Department of Taxation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267200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Medical Industry 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10160"/>
            <a:ext cx="1216819" cy="119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9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5715000" cy="838200"/>
          </a:xfrm>
        </p:spPr>
        <p:txBody>
          <a:bodyPr>
            <a:noAutofit/>
          </a:bodyPr>
          <a:lstStyle/>
          <a:p>
            <a:r>
              <a:rPr lang="en-US" sz="2800" dirty="0"/>
              <a:t>Durable Medical Equipment (DME) - Taxable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u="sng" dirty="0"/>
              <a:t>Statutes:</a:t>
            </a:r>
            <a:endParaRPr lang="en-US" dirty="0"/>
          </a:p>
          <a:p>
            <a:r>
              <a:rPr lang="en-US" dirty="0"/>
              <a:t>NRS 372.7285</a:t>
            </a:r>
          </a:p>
          <a:p>
            <a:r>
              <a:rPr lang="en-US" dirty="0"/>
              <a:t>NRS 372.283</a:t>
            </a:r>
          </a:p>
          <a:p>
            <a:r>
              <a:rPr lang="en-US" dirty="0"/>
              <a:t>NAC 372.698</a:t>
            </a:r>
          </a:p>
          <a:p>
            <a:r>
              <a:rPr lang="en-US" dirty="0"/>
              <a:t>NAC 372.020</a:t>
            </a:r>
          </a:p>
          <a:p>
            <a:endParaRPr lang="en-US" dirty="0"/>
          </a:p>
          <a:p>
            <a:r>
              <a:rPr lang="en-US" sz="1400" i="1" dirty="0"/>
              <a:t>*Note - Vote of the people in 2016 to exempt some durable medical equipment, the law is not in effect yet.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5638800" cy="55351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Definition:</a:t>
            </a:r>
          </a:p>
          <a:p>
            <a:pPr lvl="1"/>
            <a:r>
              <a:rPr lang="en-US" dirty="0"/>
              <a:t>Can withstand repeated use</a:t>
            </a:r>
          </a:p>
          <a:p>
            <a:pPr lvl="1"/>
            <a:r>
              <a:rPr lang="en-US" dirty="0"/>
              <a:t>Primarily and customarily used to serve medical purpose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Orthotic Pillows</a:t>
            </a:r>
          </a:p>
          <a:p>
            <a:pPr lvl="2"/>
            <a:r>
              <a:rPr lang="en-US" dirty="0"/>
              <a:t>Anesthesia Ventilators</a:t>
            </a:r>
          </a:p>
          <a:p>
            <a:pPr lvl="2"/>
            <a:r>
              <a:rPr lang="en-US" dirty="0"/>
              <a:t>Bone Growth Stimulators</a:t>
            </a:r>
          </a:p>
          <a:p>
            <a:pPr lvl="2"/>
            <a:r>
              <a:rPr lang="en-US" dirty="0"/>
              <a:t>Kidney Dialysis Machines</a:t>
            </a:r>
          </a:p>
          <a:p>
            <a:pPr lvl="2"/>
            <a:r>
              <a:rPr lang="en-US" dirty="0"/>
              <a:t>Oxygen Concentrators</a:t>
            </a:r>
          </a:p>
          <a:p>
            <a:pPr lvl="2"/>
            <a:r>
              <a:rPr lang="en-US" dirty="0"/>
              <a:t>Nebulizer Machines</a:t>
            </a:r>
          </a:p>
          <a:p>
            <a:pPr lvl="2"/>
            <a:r>
              <a:rPr lang="en-US" dirty="0"/>
              <a:t>CPAP Machines</a:t>
            </a:r>
          </a:p>
          <a:p>
            <a:r>
              <a:rPr lang="en-US" dirty="0"/>
              <a:t>DME is exempt from taxes if paid for by Medicare or Medicaid</a:t>
            </a:r>
          </a:p>
          <a:p>
            <a:r>
              <a:rPr lang="en-US" dirty="0"/>
              <a:t>DME is exempt from taxes when prescribed for human use by a licensed provider of health care acting within his or her scope of practice.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49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5943600" cy="838200"/>
          </a:xfrm>
        </p:spPr>
        <p:txBody>
          <a:bodyPr>
            <a:noAutofit/>
          </a:bodyPr>
          <a:lstStyle/>
          <a:p>
            <a:r>
              <a:rPr lang="en-US" sz="2800" dirty="0"/>
              <a:t>Mobility Enhancing Equipment (MEE)– Taxability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u="sng" dirty="0"/>
              <a:t>Statutes:</a:t>
            </a:r>
            <a:endParaRPr lang="en-US" dirty="0"/>
          </a:p>
          <a:p>
            <a:r>
              <a:rPr lang="en-US" dirty="0"/>
              <a:t>NRS 372.283</a:t>
            </a:r>
          </a:p>
          <a:p>
            <a:r>
              <a:rPr lang="en-US" dirty="0"/>
              <a:t>NAC 372.024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5638800" cy="5535168"/>
          </a:xfrm>
        </p:spPr>
        <p:txBody>
          <a:bodyPr>
            <a:normAutofit fontScale="92500"/>
          </a:bodyPr>
          <a:lstStyle/>
          <a:p>
            <a:r>
              <a:rPr lang="en-US" dirty="0"/>
              <a:t>Definition:</a:t>
            </a:r>
          </a:p>
          <a:p>
            <a:pPr lvl="1"/>
            <a:r>
              <a:rPr lang="en-US" dirty="0"/>
              <a:t>Primarily and customarily used to provide or increase the ability to move from place to place</a:t>
            </a:r>
          </a:p>
          <a:p>
            <a:pPr lvl="1"/>
            <a:r>
              <a:rPr lang="en-US" dirty="0"/>
              <a:t>Is not used by people with normal mobility</a:t>
            </a:r>
          </a:p>
          <a:p>
            <a:pPr lvl="1"/>
            <a:r>
              <a:rPr lang="en-US" dirty="0"/>
              <a:t>Does not include motor vehicle </a:t>
            </a:r>
          </a:p>
          <a:p>
            <a:pPr lvl="2"/>
            <a:r>
              <a:rPr lang="en-US" dirty="0"/>
              <a:t>However, it does include the car seats for children with disability and swivel seats for persons with a disability. 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Wheelchair, Walker, Scooter</a:t>
            </a:r>
          </a:p>
          <a:p>
            <a:r>
              <a:rPr lang="en-US" dirty="0"/>
              <a:t>MEE is exempt from taxes if paid for by Medicare or Medicaid</a:t>
            </a:r>
          </a:p>
          <a:p>
            <a:r>
              <a:rPr lang="en-US" dirty="0"/>
              <a:t>MEE is exempt from taxes when prescribed for human use by a licensed provider of health care acting within his or her scope of practice.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79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17550"/>
          </a:xfrm>
        </p:spPr>
        <p:txBody>
          <a:bodyPr/>
          <a:lstStyle/>
          <a:p>
            <a:pPr algn="ctr"/>
            <a:r>
              <a:rPr lang="en-US" b="1" dirty="0"/>
              <a:t>Dental Professions – NRS 372.283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consumers and must pay tax on purchases for:</a:t>
            </a:r>
          </a:p>
          <a:p>
            <a:pPr lvl="1"/>
            <a:r>
              <a:rPr lang="en-US" dirty="0"/>
              <a:t>Materials</a:t>
            </a:r>
          </a:p>
          <a:p>
            <a:pPr lvl="1"/>
            <a:r>
              <a:rPr lang="en-US" dirty="0"/>
              <a:t>Supplies</a:t>
            </a:r>
          </a:p>
          <a:p>
            <a:pPr lvl="1"/>
            <a:r>
              <a:rPr lang="en-US" dirty="0"/>
              <a:t>Dental Laboratory Products</a:t>
            </a:r>
          </a:p>
          <a:p>
            <a:pPr lvl="1"/>
            <a:r>
              <a:rPr lang="en-US" dirty="0"/>
              <a:t>All other tangible personal property used in performing services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considered the retailers of the products:</a:t>
            </a:r>
          </a:p>
          <a:p>
            <a:pPr lvl="1"/>
            <a:r>
              <a:rPr lang="en-US" dirty="0"/>
              <a:t>Plates</a:t>
            </a:r>
          </a:p>
          <a:p>
            <a:pPr lvl="1"/>
            <a:r>
              <a:rPr lang="en-US" dirty="0"/>
              <a:t>Inlays</a:t>
            </a:r>
          </a:p>
          <a:p>
            <a:pPr lvl="1"/>
            <a:r>
              <a:rPr lang="en-US" dirty="0"/>
              <a:t>All other products they manufacture for Dentists</a:t>
            </a:r>
          </a:p>
          <a:p>
            <a:r>
              <a:rPr lang="en-US" dirty="0"/>
              <a:t>Tax applies to entire charge regardless if materials and services are separately stated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Dentists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Dental Laboratories </a:t>
            </a:r>
          </a:p>
        </p:txBody>
      </p:sp>
    </p:spTree>
    <p:extLst>
      <p:ext uri="{BB962C8B-B14F-4D97-AF65-F5344CB8AC3E}">
        <p14:creationId xmlns:p14="http://schemas.microsoft.com/office/powerpoint/2010/main" val="467632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41350"/>
          </a:xfrm>
        </p:spPr>
        <p:txBody>
          <a:bodyPr/>
          <a:lstStyle/>
          <a:p>
            <a:pPr algn="ctr"/>
            <a:r>
              <a:rPr lang="en-US" b="1" dirty="0"/>
              <a:t>Hospitals – NAC 372.260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286000"/>
            <a:ext cx="3657600" cy="3962400"/>
          </a:xfrm>
        </p:spPr>
        <p:txBody>
          <a:bodyPr>
            <a:normAutofit fontScale="92500"/>
          </a:bodyPr>
          <a:lstStyle/>
          <a:p>
            <a:r>
              <a:rPr lang="en-US" dirty="0"/>
              <a:t>Does not collect tax on:</a:t>
            </a:r>
          </a:p>
          <a:p>
            <a:pPr lvl="1"/>
            <a:r>
              <a:rPr lang="en-US" dirty="0"/>
              <a:t>Tangible personal property furnished to inpatients</a:t>
            </a:r>
          </a:p>
          <a:p>
            <a:pPr lvl="1"/>
            <a:r>
              <a:rPr lang="en-US" dirty="0"/>
              <a:t>Meals served to staff</a:t>
            </a:r>
          </a:p>
          <a:p>
            <a:r>
              <a:rPr lang="en-US" dirty="0"/>
              <a:t>Retailer and collects tax on:</a:t>
            </a:r>
          </a:p>
          <a:p>
            <a:pPr lvl="1"/>
            <a:r>
              <a:rPr lang="en-US" dirty="0"/>
              <a:t>Tangible personal property sold to outpatients</a:t>
            </a:r>
          </a:p>
          <a:p>
            <a:pPr lvl="1"/>
            <a:r>
              <a:rPr lang="en-US" dirty="0"/>
              <a:t>Pharmacy sales for any purpose other than hospital services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371975" y="2286000"/>
            <a:ext cx="3657600" cy="396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Shall pay either sales or use tax on purchases of tangible personal property</a:t>
            </a:r>
          </a:p>
          <a:p>
            <a:r>
              <a:rPr lang="en-US" dirty="0"/>
              <a:t>Must collect sales tax on tangible personal property furnished to inpatients</a:t>
            </a:r>
          </a:p>
          <a:p>
            <a:pPr lvl="1"/>
            <a:r>
              <a:rPr lang="en-US" dirty="0"/>
              <a:t>Measured by:</a:t>
            </a:r>
          </a:p>
          <a:p>
            <a:pPr lvl="2"/>
            <a:r>
              <a:rPr lang="en-US" dirty="0"/>
              <a:t>Charge for the property if separately stated or the cost to the hospital</a:t>
            </a:r>
          </a:p>
          <a:p>
            <a:pPr lvl="2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066800"/>
            <a:ext cx="3657600" cy="1097280"/>
          </a:xfrm>
        </p:spPr>
        <p:txBody>
          <a:bodyPr/>
          <a:lstStyle/>
          <a:p>
            <a:r>
              <a:rPr lang="en-US" dirty="0"/>
              <a:t>NRS 372.325 – State Hospitals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43400" y="1066800"/>
            <a:ext cx="3657600" cy="1097280"/>
          </a:xfrm>
        </p:spPr>
        <p:txBody>
          <a:bodyPr/>
          <a:lstStyle/>
          <a:p>
            <a:r>
              <a:rPr lang="en-US" dirty="0"/>
              <a:t>All Other Hospitals – Including Nonprofit &amp; Private</a:t>
            </a:r>
          </a:p>
        </p:txBody>
      </p:sp>
    </p:spTree>
    <p:extLst>
      <p:ext uri="{BB962C8B-B14F-4D97-AF65-F5344CB8AC3E}">
        <p14:creationId xmlns:p14="http://schemas.microsoft.com/office/powerpoint/2010/main" val="2728747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b="1" dirty="0"/>
              <a:t>Hospitals – Other Services and Income Outlets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Hospitals are considered as a retailers of the tangible personal property sold in the following:</a:t>
            </a:r>
          </a:p>
          <a:p>
            <a:pPr lvl="1"/>
            <a:r>
              <a:rPr lang="en-US" dirty="0"/>
              <a:t>Cafes</a:t>
            </a:r>
          </a:p>
          <a:p>
            <a:pPr lvl="1"/>
            <a:r>
              <a:rPr lang="en-US" dirty="0"/>
              <a:t>Restaurants</a:t>
            </a:r>
          </a:p>
          <a:p>
            <a:pPr lvl="1"/>
            <a:r>
              <a:rPr lang="en-US" dirty="0"/>
              <a:t>Gift Shops</a:t>
            </a:r>
          </a:p>
          <a:p>
            <a:pPr lvl="1"/>
            <a:r>
              <a:rPr lang="en-US" dirty="0"/>
              <a:t>Other similar facilities</a:t>
            </a:r>
          </a:p>
          <a:p>
            <a:r>
              <a:rPr lang="en-US" dirty="0"/>
              <a:t>Must collect sales tax from patrons and pay the tax to the State</a:t>
            </a:r>
          </a:p>
          <a:p>
            <a:r>
              <a:rPr lang="en-US" dirty="0"/>
              <a:t>These are not considered to be within the scope or the primary function of a charitable hospital or for profit facilities</a:t>
            </a:r>
          </a:p>
        </p:txBody>
      </p:sp>
    </p:spTree>
    <p:extLst>
      <p:ext uri="{BB962C8B-B14F-4D97-AF65-F5344CB8AC3E}">
        <p14:creationId xmlns:p14="http://schemas.microsoft.com/office/powerpoint/2010/main" val="968924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Please be advised that any responses to inquires made to the Department are only binding if put in writing. </a:t>
            </a:r>
          </a:p>
          <a:p>
            <a:r>
              <a:rPr lang="en-US" dirty="0"/>
              <a:t>Examples include:</a:t>
            </a:r>
          </a:p>
          <a:p>
            <a:pPr lvl="1"/>
            <a:r>
              <a:rPr lang="en-US" dirty="0"/>
              <a:t>Nevada Revised Statutes (NRS)</a:t>
            </a:r>
          </a:p>
          <a:p>
            <a:pPr lvl="1"/>
            <a:r>
              <a:rPr lang="en-US" dirty="0"/>
              <a:t>Nevada Administrative Code (NAC)</a:t>
            </a:r>
          </a:p>
          <a:p>
            <a:pPr lvl="1"/>
            <a:r>
              <a:rPr lang="en-US" dirty="0"/>
              <a:t>Technical Bulletins</a:t>
            </a:r>
          </a:p>
          <a:p>
            <a:pPr lvl="1"/>
            <a:r>
              <a:rPr lang="en-US" dirty="0"/>
              <a:t>Nevada Tax Notes</a:t>
            </a:r>
          </a:p>
          <a:p>
            <a:pPr lvl="1"/>
            <a:r>
              <a:rPr lang="en-US" dirty="0"/>
              <a:t>Written Correspondence </a:t>
            </a:r>
          </a:p>
        </p:txBody>
      </p:sp>
    </p:spTree>
    <p:extLst>
      <p:ext uri="{BB962C8B-B14F-4D97-AF65-F5344CB8AC3E}">
        <p14:creationId xmlns:p14="http://schemas.microsoft.com/office/powerpoint/2010/main" val="1387099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Nevada Department of Taxation – </a:t>
            </a:r>
            <a:br>
              <a:rPr lang="en-US" dirty="0"/>
            </a:br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Southern Nevada:</a:t>
            </a:r>
          </a:p>
          <a:p>
            <a:pPr marL="365760" lvl="1" indent="0">
              <a:buNone/>
            </a:pPr>
            <a:r>
              <a:rPr lang="en-US" dirty="0"/>
              <a:t>Grant Sawyer Building</a:t>
            </a:r>
          </a:p>
          <a:p>
            <a:pPr marL="365760" lvl="1" indent="0">
              <a:buNone/>
            </a:pPr>
            <a:r>
              <a:rPr lang="en-US" dirty="0"/>
              <a:t>555 E. Washington Ave, Suite 1300</a:t>
            </a:r>
          </a:p>
          <a:p>
            <a:pPr marL="365760" lvl="1" indent="0">
              <a:buNone/>
            </a:pPr>
            <a:r>
              <a:rPr lang="en-US" dirty="0"/>
              <a:t>Las Vegas, NV 89101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/>
              <a:t>2550 </a:t>
            </a:r>
            <a:r>
              <a:rPr lang="en-US" dirty="0" err="1"/>
              <a:t>Paseo</a:t>
            </a:r>
            <a:r>
              <a:rPr lang="en-US" dirty="0"/>
              <a:t> Verde Pkwy, Suite 180</a:t>
            </a:r>
          </a:p>
          <a:p>
            <a:pPr marL="365760" lvl="1" indent="0">
              <a:buNone/>
            </a:pPr>
            <a:r>
              <a:rPr lang="en-US" dirty="0"/>
              <a:t>Henderson, NV 89074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Northern Nevada:</a:t>
            </a:r>
          </a:p>
          <a:p>
            <a:pPr marL="365760" lvl="1" indent="0">
              <a:buNone/>
            </a:pPr>
            <a:r>
              <a:rPr lang="en-US" dirty="0"/>
              <a:t>1550 College Pkwy,         Suite 115</a:t>
            </a:r>
          </a:p>
          <a:p>
            <a:pPr marL="365760" lvl="1" indent="0">
              <a:buNone/>
            </a:pPr>
            <a:r>
              <a:rPr lang="en-US" dirty="0"/>
              <a:t>Carson City, NV 89706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/>
              <a:t>4600 </a:t>
            </a:r>
            <a:r>
              <a:rPr lang="en-US" dirty="0" err="1"/>
              <a:t>Kietzke</a:t>
            </a:r>
            <a:r>
              <a:rPr lang="en-US" dirty="0"/>
              <a:t> Ln, Building L, Suite 235</a:t>
            </a:r>
          </a:p>
          <a:p>
            <a:pPr marL="365760" lvl="1" indent="0">
              <a:buNone/>
            </a:pPr>
            <a:r>
              <a:rPr lang="en-US" dirty="0"/>
              <a:t>Reno, NV 89502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Hours: Monday to Friday </a:t>
            </a:r>
          </a:p>
          <a:p>
            <a:r>
              <a:rPr lang="en-US" dirty="0"/>
              <a:t>             8:00 AM to 5:00 PM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Call Center: </a:t>
            </a:r>
            <a:br>
              <a:rPr lang="en-US" dirty="0"/>
            </a:br>
            <a:r>
              <a:rPr lang="en-US" dirty="0"/>
              <a:t>1-866-962-3707</a:t>
            </a:r>
          </a:p>
        </p:txBody>
      </p:sp>
    </p:spTree>
    <p:extLst>
      <p:ext uri="{BB962C8B-B14F-4D97-AF65-F5344CB8AC3E}">
        <p14:creationId xmlns:p14="http://schemas.microsoft.com/office/powerpoint/2010/main" val="377050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u="sng" dirty="0"/>
              <a:t>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Medicine / Drugs</a:t>
            </a:r>
          </a:p>
          <a:p>
            <a:r>
              <a:rPr lang="en-US" dirty="0"/>
              <a:t>Dietary Supplement</a:t>
            </a:r>
          </a:p>
          <a:p>
            <a:r>
              <a:rPr lang="en-US" dirty="0"/>
              <a:t>Prosthetic Device</a:t>
            </a:r>
          </a:p>
          <a:p>
            <a:r>
              <a:rPr lang="en-US" dirty="0"/>
              <a:t>Sales To Government</a:t>
            </a:r>
          </a:p>
          <a:p>
            <a:r>
              <a:rPr lang="en-US" dirty="0"/>
              <a:t>Hospitals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Mobility Enhancing Equipment</a:t>
            </a:r>
          </a:p>
          <a:p>
            <a:r>
              <a:rPr lang="en-US" dirty="0"/>
              <a:t>Dentists</a:t>
            </a:r>
          </a:p>
          <a:p>
            <a:r>
              <a:rPr lang="en-US" dirty="0"/>
              <a:t>Dental Laboratories </a:t>
            </a:r>
          </a:p>
          <a:p>
            <a:r>
              <a:rPr lang="en-US" dirty="0"/>
              <a:t>Durable Medical Equipment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9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Medicine or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Definition:</a:t>
            </a:r>
          </a:p>
          <a:p>
            <a:pPr lvl="1"/>
            <a:r>
              <a:rPr lang="en-US" dirty="0"/>
              <a:t>Compound, substance or preparation and any component of a compound, substance or preparation which is recognized by:</a:t>
            </a:r>
          </a:p>
          <a:p>
            <a:pPr lvl="2"/>
            <a:r>
              <a:rPr lang="en-US" dirty="0"/>
              <a:t>US Pharmacopoeia </a:t>
            </a:r>
          </a:p>
          <a:p>
            <a:pPr lvl="2"/>
            <a:r>
              <a:rPr lang="en-US" dirty="0"/>
              <a:t>Homeopathic Pharmacopoeia</a:t>
            </a:r>
          </a:p>
          <a:p>
            <a:pPr lvl="2"/>
            <a:r>
              <a:rPr lang="en-US" dirty="0"/>
              <a:t>National Formulary </a:t>
            </a:r>
          </a:p>
          <a:p>
            <a:pPr lvl="2"/>
            <a:r>
              <a:rPr lang="en-US" dirty="0"/>
              <a:t>Any Supplementary of the above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/>
              <a:t>Intended for use in the diagnosis, cure, mitigation, treatment or prevention of disease or affliction of the human body as prescribed by a physician. </a:t>
            </a:r>
          </a:p>
          <a:p>
            <a:pPr lvl="1"/>
            <a:r>
              <a:rPr lang="en-US" dirty="0"/>
              <a:t>Intended to affect the structure or any function of the body.</a:t>
            </a:r>
          </a:p>
        </p:txBody>
      </p:sp>
    </p:spTree>
    <p:extLst>
      <p:ext uri="{BB962C8B-B14F-4D97-AF65-F5344CB8AC3E}">
        <p14:creationId xmlns:p14="http://schemas.microsoft.com/office/powerpoint/2010/main" val="289020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Medicine or Drugs – Are They Exempt?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Yes, if:</a:t>
            </a:r>
          </a:p>
          <a:p>
            <a:pPr lvl="1"/>
            <a:r>
              <a:rPr lang="en-US" dirty="0"/>
              <a:t>Furnished by a licensed physician, dentist or podiatric physician to their patient.</a:t>
            </a:r>
          </a:p>
          <a:p>
            <a:pPr lvl="1"/>
            <a:r>
              <a:rPr lang="en-US" dirty="0"/>
              <a:t>Furnished by a hospital for treatment of a person to the order of a licensed physician, dentist or podiatric physician.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/>
              <a:t>Sold to a licensed physician, dentist, podiatric physician or hospital for the treatment of a human being. </a:t>
            </a:r>
          </a:p>
          <a:p>
            <a:pPr lvl="1"/>
            <a:r>
              <a:rPr lang="en-US" dirty="0"/>
              <a:t>Dispensed by a licensed pharmacy if prescribed by a licensed physician, dentist or podiatric physician. </a:t>
            </a:r>
          </a:p>
        </p:txBody>
      </p:sp>
    </p:spTree>
    <p:extLst>
      <p:ext uri="{BB962C8B-B14F-4D97-AF65-F5344CB8AC3E}">
        <p14:creationId xmlns:p14="http://schemas.microsoft.com/office/powerpoint/2010/main" val="278975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57150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Other Examples of Medicine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u="sng" dirty="0"/>
              <a:t>Statutes:</a:t>
            </a:r>
          </a:p>
          <a:p>
            <a:r>
              <a:rPr lang="en-US" dirty="0"/>
              <a:t>NRS 372.283</a:t>
            </a:r>
          </a:p>
          <a:p>
            <a:r>
              <a:rPr lang="en-US" dirty="0"/>
              <a:t>NAC 372.019</a:t>
            </a:r>
          </a:p>
          <a:p>
            <a:r>
              <a:rPr lang="en-US" dirty="0"/>
              <a:t>NRS 360B.435</a:t>
            </a:r>
          </a:p>
          <a:p>
            <a:r>
              <a:rPr lang="en-US" dirty="0"/>
              <a:t>NRS 360B.455</a:t>
            </a:r>
          </a:p>
          <a:p>
            <a:r>
              <a:rPr lang="en-US" dirty="0"/>
              <a:t>NRS 360B.465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5638800" cy="5763768"/>
          </a:xfrm>
        </p:spPr>
        <p:txBody>
          <a:bodyPr/>
          <a:lstStyle/>
          <a:p>
            <a:r>
              <a:rPr lang="en-US" dirty="0"/>
              <a:t>Drugs or Medicine prescribed includes, without limitations:</a:t>
            </a:r>
          </a:p>
          <a:p>
            <a:pPr lvl="1"/>
            <a:r>
              <a:rPr lang="en-US" dirty="0"/>
              <a:t>Splints</a:t>
            </a:r>
          </a:p>
          <a:p>
            <a:pPr lvl="1"/>
            <a:r>
              <a:rPr lang="en-US" dirty="0"/>
              <a:t>Bandages</a:t>
            </a:r>
          </a:p>
          <a:p>
            <a:pPr lvl="1"/>
            <a:r>
              <a:rPr lang="en-US" dirty="0"/>
              <a:t>Pads</a:t>
            </a:r>
          </a:p>
          <a:p>
            <a:pPr lvl="1"/>
            <a:r>
              <a:rPr lang="en-US" dirty="0"/>
              <a:t>Compresses</a:t>
            </a:r>
          </a:p>
          <a:p>
            <a:pPr lvl="1"/>
            <a:r>
              <a:rPr lang="en-US" dirty="0"/>
              <a:t>Dressings</a:t>
            </a:r>
          </a:p>
          <a:p>
            <a:pPr lvl="1"/>
            <a:r>
              <a:rPr lang="en-US" dirty="0"/>
              <a:t>Any Drug</a:t>
            </a:r>
          </a:p>
          <a:p>
            <a:pPr lvl="1"/>
            <a:r>
              <a:rPr lang="en-US" dirty="0"/>
              <a:t>Injectable Dermal Fillers</a:t>
            </a:r>
          </a:p>
          <a:p>
            <a:pPr lvl="1"/>
            <a:r>
              <a:rPr lang="en-US" dirty="0"/>
              <a:t>Saline Solutions</a:t>
            </a:r>
          </a:p>
          <a:p>
            <a:pPr lvl="1"/>
            <a:r>
              <a:rPr lang="en-US" dirty="0"/>
              <a:t>Medical Grade Glass</a:t>
            </a:r>
          </a:p>
          <a:p>
            <a:pPr lvl="1"/>
            <a:r>
              <a:rPr lang="en-US" dirty="0"/>
              <a:t>Insulin</a:t>
            </a:r>
          </a:p>
        </p:txBody>
      </p:sp>
    </p:spTree>
    <p:extLst>
      <p:ext uri="{BB962C8B-B14F-4D97-AF65-F5344CB8AC3E}">
        <p14:creationId xmlns:p14="http://schemas.microsoft.com/office/powerpoint/2010/main" val="149387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u="sng" dirty="0"/>
              <a:t>Statutes:</a:t>
            </a:r>
          </a:p>
          <a:p>
            <a:r>
              <a:rPr lang="en-US" dirty="0"/>
              <a:t>NRS 372.283</a:t>
            </a:r>
          </a:p>
          <a:p>
            <a:r>
              <a:rPr lang="en-US" dirty="0"/>
              <a:t>NAC 372.019</a:t>
            </a:r>
          </a:p>
          <a:p>
            <a:r>
              <a:rPr lang="en-US" dirty="0"/>
              <a:t>NRS 360B.435</a:t>
            </a:r>
          </a:p>
          <a:p>
            <a:r>
              <a:rPr lang="en-US" dirty="0"/>
              <a:t>NRS 360B.455</a:t>
            </a:r>
          </a:p>
          <a:p>
            <a:r>
              <a:rPr lang="en-US" dirty="0"/>
              <a:t>NRS 360B.465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638800" cy="6373368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Not Medicine</a:t>
            </a:r>
          </a:p>
          <a:p>
            <a:r>
              <a:rPr lang="en-US" dirty="0"/>
              <a:t>Drugs or Medicine prescribed </a:t>
            </a:r>
            <a:r>
              <a:rPr lang="en-US" b="1" u="sng" dirty="0"/>
              <a:t>does not include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Auditory, ophthalmic or ocular devices</a:t>
            </a:r>
          </a:p>
          <a:p>
            <a:pPr lvl="1"/>
            <a:r>
              <a:rPr lang="en-US" dirty="0"/>
              <a:t>Instruments, crutches, canes, devices/other mechanical, electronic, optical/physical equipment</a:t>
            </a:r>
          </a:p>
          <a:p>
            <a:pPr lvl="1"/>
            <a:r>
              <a:rPr lang="en-US" dirty="0"/>
              <a:t>Alcoholic beverage, other than as a solution in ordinary preparation of medicine</a:t>
            </a:r>
          </a:p>
          <a:p>
            <a:pPr lvl="1"/>
            <a:r>
              <a:rPr lang="en-US" dirty="0"/>
              <a:t>Food ingredient </a:t>
            </a:r>
          </a:p>
          <a:p>
            <a:pPr lvl="1"/>
            <a:r>
              <a:rPr lang="en-US" dirty="0"/>
              <a:t>Braces or supports </a:t>
            </a:r>
            <a:r>
              <a:rPr lang="en-US" b="1" u="sng" dirty="0"/>
              <a:t>not prescribed </a:t>
            </a:r>
            <a:r>
              <a:rPr lang="en-US" dirty="0"/>
              <a:t>or applied by a licensed provider</a:t>
            </a:r>
          </a:p>
          <a:p>
            <a:pPr lvl="1"/>
            <a:r>
              <a:rPr lang="en-US" dirty="0"/>
              <a:t>Dietary Supplements</a:t>
            </a:r>
          </a:p>
        </p:txBody>
      </p:sp>
    </p:spTree>
    <p:extLst>
      <p:ext uri="{BB962C8B-B14F-4D97-AF65-F5344CB8AC3E}">
        <p14:creationId xmlns:p14="http://schemas.microsoft.com/office/powerpoint/2010/main" val="333908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17550"/>
          </a:xfrm>
        </p:spPr>
        <p:txBody>
          <a:bodyPr/>
          <a:lstStyle/>
          <a:p>
            <a:pPr algn="ctr"/>
            <a:r>
              <a:rPr lang="en-US" dirty="0"/>
              <a:t>Dietary Supplement &amp; Tonic/Vitamin  Taxable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Any product, other than tobacco, that contains one or more of the following:</a:t>
            </a:r>
          </a:p>
          <a:p>
            <a:pPr lvl="1"/>
            <a:r>
              <a:rPr lang="en-US" dirty="0"/>
              <a:t>Tonics &amp; Vitamins</a:t>
            </a:r>
          </a:p>
          <a:p>
            <a:pPr lvl="1"/>
            <a:r>
              <a:rPr lang="en-US" dirty="0"/>
              <a:t>Herbs</a:t>
            </a:r>
          </a:p>
          <a:p>
            <a:pPr lvl="1"/>
            <a:r>
              <a:rPr lang="en-US" dirty="0"/>
              <a:t>Mineral</a:t>
            </a:r>
          </a:p>
          <a:p>
            <a:pPr lvl="1"/>
            <a:r>
              <a:rPr lang="en-US" dirty="0"/>
              <a:t>Amino Acid</a:t>
            </a:r>
          </a:p>
          <a:p>
            <a:r>
              <a:rPr lang="en-US" dirty="0"/>
              <a:t>Required to be labeled with a supplemental label per 21 C.F.R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Is intended for human ingestion in the form of:</a:t>
            </a:r>
          </a:p>
          <a:p>
            <a:pPr lvl="1"/>
            <a:r>
              <a:rPr lang="en-US" dirty="0"/>
              <a:t>Tablet</a:t>
            </a:r>
          </a:p>
          <a:p>
            <a:pPr lvl="1"/>
            <a:r>
              <a:rPr lang="en-US" dirty="0"/>
              <a:t>Capsule</a:t>
            </a:r>
          </a:p>
          <a:p>
            <a:pPr lvl="1"/>
            <a:r>
              <a:rPr lang="en-US" dirty="0"/>
              <a:t>Powder</a:t>
            </a:r>
          </a:p>
          <a:p>
            <a:pPr lvl="1"/>
            <a:r>
              <a:rPr lang="en-US" dirty="0" err="1"/>
              <a:t>Softgel</a:t>
            </a:r>
            <a:endParaRPr lang="en-US" dirty="0"/>
          </a:p>
          <a:p>
            <a:pPr lvl="1"/>
            <a:r>
              <a:rPr lang="en-US" dirty="0" err="1"/>
              <a:t>Gelcap</a:t>
            </a:r>
            <a:endParaRPr lang="en-US" dirty="0"/>
          </a:p>
          <a:p>
            <a:pPr lvl="1"/>
            <a:r>
              <a:rPr lang="en-US" dirty="0"/>
              <a:t>Liquid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NRS 360B.430	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NRS 360B.495</a:t>
            </a:r>
          </a:p>
        </p:txBody>
      </p:sp>
    </p:spTree>
    <p:extLst>
      <p:ext uri="{BB962C8B-B14F-4D97-AF65-F5344CB8AC3E}">
        <p14:creationId xmlns:p14="http://schemas.microsoft.com/office/powerpoint/2010/main" val="83378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dirty="0"/>
              <a:t>Sales to Government Entities - Exemption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Per NRS 372.7285 and NAC 372.698 </a:t>
            </a:r>
          </a:p>
          <a:p>
            <a:r>
              <a:rPr lang="en-US" dirty="0"/>
              <a:t>An item may normally be taxable </a:t>
            </a:r>
          </a:p>
          <a:p>
            <a:r>
              <a:rPr lang="en-US" b="1" u="sng" dirty="0"/>
              <a:t>But</a:t>
            </a:r>
          </a:p>
          <a:p>
            <a:r>
              <a:rPr lang="en-US" dirty="0"/>
              <a:t>If prescribed by a licensed provider </a:t>
            </a:r>
          </a:p>
          <a:p>
            <a:r>
              <a:rPr lang="en-US" b="1" u="sng" dirty="0"/>
              <a:t>And</a:t>
            </a:r>
            <a:r>
              <a:rPr lang="en-US" dirty="0"/>
              <a:t> </a:t>
            </a:r>
          </a:p>
          <a:p>
            <a:r>
              <a:rPr lang="en-US" dirty="0"/>
              <a:t>Paid for by Medicare or Medicaid </a:t>
            </a:r>
          </a:p>
          <a:p>
            <a:r>
              <a:rPr lang="en-US" dirty="0"/>
              <a:t>It is exempt from tax</a:t>
            </a:r>
          </a:p>
        </p:txBody>
      </p:sp>
    </p:spTree>
    <p:extLst>
      <p:ext uri="{BB962C8B-B14F-4D97-AF65-F5344CB8AC3E}">
        <p14:creationId xmlns:p14="http://schemas.microsoft.com/office/powerpoint/2010/main" val="200104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943600" cy="457200"/>
          </a:xfrm>
        </p:spPr>
        <p:txBody>
          <a:bodyPr>
            <a:noAutofit/>
          </a:bodyPr>
          <a:lstStyle/>
          <a:p>
            <a:r>
              <a:rPr lang="en-US" sz="2800" dirty="0"/>
              <a:t>Prosthetic Device – Exempt From Tax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u="sng" dirty="0"/>
              <a:t>Statutes:</a:t>
            </a:r>
          </a:p>
          <a:p>
            <a:r>
              <a:rPr lang="en-US" dirty="0"/>
              <a:t>NRS 372.283</a:t>
            </a:r>
          </a:p>
          <a:p>
            <a:r>
              <a:rPr lang="en-US" dirty="0"/>
              <a:t>NRS 372.7285</a:t>
            </a:r>
          </a:p>
          <a:p>
            <a:r>
              <a:rPr lang="en-US" dirty="0"/>
              <a:t>NRS 360B.475</a:t>
            </a:r>
          </a:p>
          <a:p>
            <a:r>
              <a:rPr lang="en-US" dirty="0"/>
              <a:t>NAC 372.027</a:t>
            </a:r>
          </a:p>
          <a:p>
            <a:r>
              <a:rPr lang="en-US" dirty="0"/>
              <a:t>Nevada Supreme Court Decision – </a:t>
            </a:r>
            <a:r>
              <a:rPr lang="en-US" i="1" dirty="0"/>
              <a:t>State v. </a:t>
            </a:r>
            <a:r>
              <a:rPr lang="en-US" i="1" dirty="0" err="1"/>
              <a:t>Lohse</a:t>
            </a:r>
            <a:r>
              <a:rPr lang="en-US" i="1" dirty="0"/>
              <a:t> and </a:t>
            </a:r>
            <a:r>
              <a:rPr lang="en-US" i="1" dirty="0" err="1"/>
              <a:t>Corbridge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5638800" cy="5916168"/>
          </a:xfrm>
        </p:spPr>
        <p:txBody>
          <a:bodyPr/>
          <a:lstStyle/>
          <a:p>
            <a:r>
              <a:rPr lang="en-US" dirty="0"/>
              <a:t>Definition:</a:t>
            </a:r>
          </a:p>
          <a:p>
            <a:pPr lvl="1"/>
            <a:r>
              <a:rPr lang="en-US" dirty="0"/>
              <a:t>A replacement, corrective or supportive device, worn on or in the body</a:t>
            </a:r>
          </a:p>
          <a:p>
            <a:pPr lvl="2"/>
            <a:r>
              <a:rPr lang="en-US" dirty="0"/>
              <a:t>Replaces artificially a missing portion of the body</a:t>
            </a:r>
          </a:p>
          <a:p>
            <a:pPr lvl="2"/>
            <a:r>
              <a:rPr lang="en-US" dirty="0"/>
              <a:t>Supports a weak or deformed portion of the body</a:t>
            </a:r>
          </a:p>
          <a:p>
            <a:pPr lvl="2"/>
            <a:r>
              <a:rPr lang="en-US" dirty="0"/>
              <a:t>Dental braces and related material</a:t>
            </a:r>
          </a:p>
          <a:p>
            <a:pPr lvl="1"/>
            <a:r>
              <a:rPr lang="en-US" dirty="0"/>
              <a:t>Does not interfere with mobility</a:t>
            </a:r>
          </a:p>
          <a:p>
            <a:r>
              <a:rPr lang="en-US" dirty="0"/>
              <a:t>Definition </a:t>
            </a:r>
            <a:r>
              <a:rPr lang="en-US" b="1" u="sng" dirty="0"/>
              <a:t>does not </a:t>
            </a:r>
            <a:r>
              <a:rPr lang="en-US" dirty="0"/>
              <a:t>include unless paid for by Medicare/Medicaid:</a:t>
            </a:r>
          </a:p>
          <a:p>
            <a:pPr lvl="1"/>
            <a:r>
              <a:rPr lang="en-US" dirty="0"/>
              <a:t>Corrective eyeglasses</a:t>
            </a:r>
          </a:p>
          <a:p>
            <a:pPr lvl="1"/>
            <a:r>
              <a:rPr lang="en-US" dirty="0"/>
              <a:t>Contact lenses</a:t>
            </a:r>
          </a:p>
          <a:p>
            <a:pPr lvl="1"/>
            <a:r>
              <a:rPr lang="en-US" dirty="0"/>
              <a:t>Hearing aids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56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313</TotalTime>
  <Words>1081</Words>
  <Application>Microsoft Office PowerPoint</Application>
  <PresentationFormat>On-screen Show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Century Schoolbook</vt:lpstr>
      <vt:lpstr>Wingdings</vt:lpstr>
      <vt:lpstr>Wingdings 2</vt:lpstr>
      <vt:lpstr>Oriel</vt:lpstr>
      <vt:lpstr>State of Nevada Department of Taxation</vt:lpstr>
      <vt:lpstr>Topics Covered</vt:lpstr>
      <vt:lpstr>Medicine or Drugs</vt:lpstr>
      <vt:lpstr>Medicine or Drugs – Are They Exempt?</vt:lpstr>
      <vt:lpstr>Other Examples of Medicine</vt:lpstr>
      <vt:lpstr>PowerPoint Presentation</vt:lpstr>
      <vt:lpstr>Dietary Supplement &amp; Tonic/Vitamin  Taxable</vt:lpstr>
      <vt:lpstr>Sales to Government Entities - Exemption</vt:lpstr>
      <vt:lpstr>Prosthetic Device – Exempt From Tax</vt:lpstr>
      <vt:lpstr>Durable Medical Equipment (DME) - Taxable</vt:lpstr>
      <vt:lpstr>Mobility Enhancing Equipment (MEE)– Taxability </vt:lpstr>
      <vt:lpstr>Dental Professions – NRS 372.283</vt:lpstr>
      <vt:lpstr>Hospitals – NAC 372.260</vt:lpstr>
      <vt:lpstr>Hospitals – Other Services and Income Outlets</vt:lpstr>
      <vt:lpstr>Reminder</vt:lpstr>
      <vt:lpstr>Nevada Department of Taxation –  Contact Information</vt:lpstr>
    </vt:vector>
  </TitlesOfParts>
  <Company>Taxation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Nevada – Department of Taxation</dc:title>
  <dc:creator>Samantha Turner</dc:creator>
  <cp:lastModifiedBy>Guy Childers</cp:lastModifiedBy>
  <cp:revision>24</cp:revision>
  <dcterms:created xsi:type="dcterms:W3CDTF">2017-10-20T18:57:59Z</dcterms:created>
  <dcterms:modified xsi:type="dcterms:W3CDTF">2020-12-04T16:19:28Z</dcterms:modified>
</cp:coreProperties>
</file>