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2" r:id="rId7"/>
    <p:sldId id="261"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A0B83A0-B116-4D57-8668-F8F5AAC5D969}" type="datetimeFigureOut">
              <a:rPr lang="en-US" smtClean="0"/>
              <a:t>1/25/2018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EFD09B1-6D16-409B-BEC9-8931FA6B153F}"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0B83A0-B116-4D57-8668-F8F5AAC5D969}"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D09B1-6D16-409B-BEC9-8931FA6B153F}"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0B83A0-B116-4D57-8668-F8F5AAC5D969}"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D09B1-6D16-409B-BEC9-8931FA6B153F}"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A0B83A0-B116-4D57-8668-F8F5AAC5D969}"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D09B1-6D16-409B-BEC9-8931FA6B153F}" type="slidenum">
              <a:rPr lang="en-US" smtClean="0"/>
              <a:t>‹#›</a:t>
            </a:fld>
            <a:endParaRPr lang="en-US"/>
          </a:p>
        </p:txBody>
      </p:sp>
      <p:sp>
        <p:nvSpPr>
          <p:cNvPr id="11" name="Title 10"/>
          <p:cNvSpPr>
            <a:spLocks noGrp="1"/>
          </p:cNvSpPr>
          <p:nvPr>
            <p:ph type="title"/>
          </p:nvPr>
        </p:nvSpPr>
        <p:spPr/>
        <p:txBody>
          <a:bodyPr/>
          <a:lstStyle/>
          <a:p>
            <a:r>
              <a:rPr lang="en-US" dirty="0" smtClean="0"/>
              <a:t>Click to edit Master title style</a:t>
            </a:r>
            <a:endParaRPr lang="en-US" dirty="0"/>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0B83A0-B116-4D57-8668-F8F5AAC5D969}"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D09B1-6D16-409B-BEC9-8931FA6B153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A0B83A0-B116-4D57-8668-F8F5AAC5D969}"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D09B1-6D16-409B-BEC9-8931FA6B153F}"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0B83A0-B116-4D57-8668-F8F5AAC5D969}" type="datetimeFigureOut">
              <a:rPr lang="en-US" smtClean="0"/>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D09B1-6D16-409B-BEC9-8931FA6B153F}"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0B83A0-B116-4D57-8668-F8F5AAC5D969}"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D09B1-6D16-409B-BEC9-8931FA6B153F}"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B83A0-B116-4D57-8668-F8F5AAC5D969}"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D09B1-6D16-409B-BEC9-8931FA6B15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0B83A0-B116-4D57-8668-F8F5AAC5D969}"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D09B1-6D16-409B-BEC9-8931FA6B15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0B83A0-B116-4D57-8668-F8F5AAC5D969}"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D09B1-6D16-409B-BEC9-8931FA6B153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latin typeface="Calibri" pitchFamily="34" charset="0"/>
              </a:defRPr>
            </a:lvl1pPr>
          </a:lstStyle>
          <a:p>
            <a:fld id="{0A0B83A0-B116-4D57-8668-F8F5AAC5D969}" type="datetimeFigureOut">
              <a:rPr lang="en-US" smtClean="0"/>
              <a:pPr/>
              <a:t>1/25/2018</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latin typeface="Calibri" pitchFamily="34" charset="0"/>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latin typeface="Calibri" pitchFamily="34" charset="0"/>
              </a:defRPr>
            </a:lvl1pPr>
          </a:lstStyle>
          <a:p>
            <a:fld id="{AEFD09B1-6D16-409B-BEC9-8931FA6B153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Calibri"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Calibri" pitchFamily="34" charset="0"/>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Calibri" pitchFamily="34" charset="0"/>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Calibri" pitchFamily="34" charset="0"/>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Calibri" pitchFamily="34" charset="0"/>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Calibri" pitchFamily="34" charset="0"/>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State of Nevada Department of Taxation</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Repairs and Reconditioning </a:t>
            </a:r>
            <a:endParaRPr lang="en-US" dirty="0">
              <a:solidFill>
                <a:schemeClr val="bg1"/>
              </a:solidFill>
            </a:endParaRPr>
          </a:p>
        </p:txBody>
      </p:sp>
      <p:pic>
        <p:nvPicPr>
          <p:cNvPr id="4" name="Picture 3"/>
          <p:cNvPicPr>
            <a:picLocks noGrp="1"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81000"/>
            <a:ext cx="1293019" cy="1265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8534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Please be advised that any responses by the Department made to inquires are only binding if they are in writing, such as Nevada Revised Statutes, Administrative Code, Technical Bulletins, Nevada Tax Notes and written correspondence</a:t>
            </a:r>
          </a:p>
          <a:p>
            <a:endParaRPr lang="en-US" dirty="0"/>
          </a:p>
        </p:txBody>
      </p:sp>
      <p:sp>
        <p:nvSpPr>
          <p:cNvPr id="3" name="Title 2"/>
          <p:cNvSpPr>
            <a:spLocks noGrp="1"/>
          </p:cNvSpPr>
          <p:nvPr>
            <p:ph type="title"/>
          </p:nvPr>
        </p:nvSpPr>
        <p:spPr/>
        <p:txBody>
          <a:bodyPr/>
          <a:lstStyle/>
          <a:p>
            <a:r>
              <a:rPr lang="en-US" dirty="0" smtClean="0"/>
              <a:t>Reminder</a:t>
            </a:r>
            <a:endParaRPr lang="en-US" dirty="0"/>
          </a:p>
        </p:txBody>
      </p:sp>
    </p:spTree>
    <p:extLst>
      <p:ext uri="{BB962C8B-B14F-4D97-AF65-F5344CB8AC3E}">
        <p14:creationId xmlns:p14="http://schemas.microsoft.com/office/powerpoint/2010/main" val="31676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Department Of Taxation</a:t>
            </a:r>
            <a:br>
              <a:rPr lang="en-US" sz="4000" dirty="0"/>
            </a:br>
            <a:r>
              <a:rPr lang="en-US" sz="4000" dirty="0"/>
              <a:t>Contact Information</a:t>
            </a:r>
          </a:p>
        </p:txBody>
      </p:sp>
      <p:sp>
        <p:nvSpPr>
          <p:cNvPr id="3" name="Text Placeholder 2"/>
          <p:cNvSpPr>
            <a:spLocks noGrp="1"/>
          </p:cNvSpPr>
          <p:nvPr>
            <p:ph type="body" idx="1"/>
          </p:nvPr>
        </p:nvSpPr>
        <p:spPr/>
        <p:txBody>
          <a:bodyPr>
            <a:normAutofit fontScale="85000" lnSpcReduction="10000"/>
          </a:bodyPr>
          <a:lstStyle/>
          <a:p>
            <a:pPr algn="l"/>
            <a:r>
              <a:rPr lang="en-US" dirty="0"/>
              <a:t>Hours: Monday through Friday</a:t>
            </a:r>
            <a:br>
              <a:rPr lang="en-US" dirty="0"/>
            </a:br>
            <a:r>
              <a:rPr lang="en-US" dirty="0"/>
              <a:t>        </a:t>
            </a:r>
            <a:r>
              <a:rPr lang="en-US" dirty="0" smtClean="0"/>
              <a:t>     8:00 </a:t>
            </a:r>
            <a:r>
              <a:rPr lang="en-US" dirty="0"/>
              <a:t>AM to 5:00 PM </a:t>
            </a:r>
          </a:p>
        </p:txBody>
      </p:sp>
      <p:sp>
        <p:nvSpPr>
          <p:cNvPr id="4" name="Content Placeholder 3"/>
          <p:cNvSpPr>
            <a:spLocks noGrp="1"/>
          </p:cNvSpPr>
          <p:nvPr>
            <p:ph sz="half" idx="2"/>
          </p:nvPr>
        </p:nvSpPr>
        <p:spPr/>
        <p:txBody>
          <a:bodyPr>
            <a:normAutofit fontScale="92500" lnSpcReduction="10000"/>
          </a:bodyPr>
          <a:lstStyle/>
          <a:p>
            <a:pPr marL="68580" indent="0">
              <a:buNone/>
            </a:pPr>
            <a:r>
              <a:rPr lang="en-US" dirty="0"/>
              <a:t>Grant Sawyer Office </a:t>
            </a:r>
            <a:r>
              <a:rPr lang="en-US" dirty="0" err="1"/>
              <a:t>Bldg</a:t>
            </a:r>
            <a:endParaRPr lang="en-US" dirty="0"/>
          </a:p>
          <a:p>
            <a:pPr marL="68580" indent="0">
              <a:buNone/>
            </a:pPr>
            <a:r>
              <a:rPr lang="en-US" dirty="0"/>
              <a:t>555 E. Washington Ave.</a:t>
            </a:r>
          </a:p>
          <a:p>
            <a:pPr marL="68580" indent="0">
              <a:buNone/>
            </a:pPr>
            <a:r>
              <a:rPr lang="en-US" dirty="0"/>
              <a:t>Suite, 1300</a:t>
            </a:r>
          </a:p>
          <a:p>
            <a:pPr marL="68580" indent="0">
              <a:buNone/>
            </a:pPr>
            <a:r>
              <a:rPr lang="en-US" dirty="0"/>
              <a:t>Las Vegas, NV 89101</a:t>
            </a:r>
          </a:p>
          <a:p>
            <a:pPr marL="68580" indent="0">
              <a:buNone/>
            </a:pPr>
            <a:endParaRPr lang="en-US" dirty="0"/>
          </a:p>
          <a:p>
            <a:pPr marL="68580" indent="0">
              <a:buNone/>
            </a:pPr>
            <a:r>
              <a:rPr lang="en-US" dirty="0"/>
              <a:t>2550 </a:t>
            </a:r>
            <a:r>
              <a:rPr lang="en-US" dirty="0" err="1"/>
              <a:t>Paseo</a:t>
            </a:r>
            <a:r>
              <a:rPr lang="en-US" dirty="0"/>
              <a:t> Verde Pkwy</a:t>
            </a:r>
          </a:p>
          <a:p>
            <a:pPr marL="68580" indent="0">
              <a:buNone/>
            </a:pPr>
            <a:r>
              <a:rPr lang="en-US" dirty="0"/>
              <a:t>Suite 180</a:t>
            </a:r>
          </a:p>
          <a:p>
            <a:pPr marL="68580" indent="0">
              <a:buNone/>
            </a:pPr>
            <a:r>
              <a:rPr lang="en-US" dirty="0"/>
              <a:t>Henderson, NV 89074</a:t>
            </a:r>
          </a:p>
          <a:p>
            <a:pPr marL="0" indent="0">
              <a:buNone/>
            </a:pPr>
            <a:endParaRPr lang="en-US" dirty="0"/>
          </a:p>
        </p:txBody>
      </p:sp>
      <p:sp>
        <p:nvSpPr>
          <p:cNvPr id="5" name="Text Placeholder 4"/>
          <p:cNvSpPr>
            <a:spLocks noGrp="1"/>
          </p:cNvSpPr>
          <p:nvPr>
            <p:ph type="body" sz="quarter" idx="3"/>
          </p:nvPr>
        </p:nvSpPr>
        <p:spPr/>
        <p:txBody>
          <a:bodyPr>
            <a:normAutofit fontScale="92500" lnSpcReduction="20000"/>
          </a:bodyPr>
          <a:lstStyle/>
          <a:p>
            <a:pPr algn="l"/>
            <a:r>
              <a:rPr lang="en-US" dirty="0"/>
              <a:t>Call Center</a:t>
            </a:r>
            <a:br>
              <a:rPr lang="en-US" dirty="0"/>
            </a:br>
            <a:r>
              <a:rPr lang="en-US" dirty="0" smtClean="0"/>
              <a:t>1-866-962-3707</a:t>
            </a:r>
            <a:endParaRPr lang="en-US" dirty="0"/>
          </a:p>
        </p:txBody>
      </p:sp>
      <p:sp>
        <p:nvSpPr>
          <p:cNvPr id="6" name="Content Placeholder 5"/>
          <p:cNvSpPr>
            <a:spLocks noGrp="1"/>
          </p:cNvSpPr>
          <p:nvPr>
            <p:ph sz="quarter" idx="4"/>
          </p:nvPr>
        </p:nvSpPr>
        <p:spPr/>
        <p:txBody>
          <a:bodyPr/>
          <a:lstStyle/>
          <a:p>
            <a:pPr marL="68580" indent="0">
              <a:buNone/>
            </a:pPr>
            <a:r>
              <a:rPr lang="en-US" sz="2200" dirty="0"/>
              <a:t>1500 College Pkwy</a:t>
            </a:r>
          </a:p>
          <a:p>
            <a:pPr marL="68580" indent="0">
              <a:buNone/>
            </a:pPr>
            <a:r>
              <a:rPr lang="en-US" sz="2200" dirty="0"/>
              <a:t>Suite 115</a:t>
            </a:r>
          </a:p>
          <a:p>
            <a:pPr marL="68580" indent="0">
              <a:buNone/>
            </a:pPr>
            <a:r>
              <a:rPr lang="en-US" sz="2200" dirty="0"/>
              <a:t>Carson City, NV 89706</a:t>
            </a:r>
          </a:p>
          <a:p>
            <a:pPr marL="68580" indent="0">
              <a:buNone/>
            </a:pPr>
            <a:endParaRPr lang="en-US" sz="2200" dirty="0"/>
          </a:p>
          <a:p>
            <a:pPr marL="68580" indent="0">
              <a:buNone/>
            </a:pPr>
            <a:r>
              <a:rPr lang="en-US" sz="2200" dirty="0"/>
              <a:t>4600 </a:t>
            </a:r>
            <a:r>
              <a:rPr lang="en-US" sz="2200" dirty="0" err="1"/>
              <a:t>Kietzke</a:t>
            </a:r>
            <a:r>
              <a:rPr lang="en-US" sz="2200" dirty="0"/>
              <a:t> Ln</a:t>
            </a:r>
          </a:p>
          <a:p>
            <a:pPr marL="68580" indent="0">
              <a:buNone/>
            </a:pPr>
            <a:r>
              <a:rPr lang="en-US" sz="2200" dirty="0" err="1"/>
              <a:t>Bldg</a:t>
            </a:r>
            <a:r>
              <a:rPr lang="en-US" sz="2200" dirty="0"/>
              <a:t> L, Suite 235</a:t>
            </a:r>
          </a:p>
          <a:p>
            <a:pPr marL="68580" indent="0">
              <a:buNone/>
            </a:pPr>
            <a:r>
              <a:rPr lang="en-US" sz="2200" dirty="0"/>
              <a:t>Reno, NV 89502</a:t>
            </a:r>
          </a:p>
          <a:p>
            <a:pPr marL="0" indent="0">
              <a:buNone/>
            </a:pPr>
            <a:endParaRPr lang="en-US" dirty="0"/>
          </a:p>
        </p:txBody>
      </p:sp>
    </p:spTree>
    <p:extLst>
      <p:ext uri="{BB962C8B-B14F-4D97-AF65-F5344CB8AC3E}">
        <p14:creationId xmlns:p14="http://schemas.microsoft.com/office/powerpoint/2010/main" val="425307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All tangible personal property is taxable unless specifically exempted</a:t>
            </a:r>
          </a:p>
          <a:p>
            <a:r>
              <a:rPr lang="en-US" dirty="0" smtClean="0"/>
              <a:t>Repair labor is considered a service and not subject to tax</a:t>
            </a:r>
          </a:p>
          <a:p>
            <a:pPr lvl="1"/>
            <a:r>
              <a:rPr lang="en-US" dirty="0" smtClean="0"/>
              <a:t>Labor and parts must be separated on the invoices for tax to apply to the parts only</a:t>
            </a:r>
          </a:p>
          <a:p>
            <a:pPr lvl="2"/>
            <a:r>
              <a:rPr lang="en-US" dirty="0"/>
              <a:t>Example: $750 part + $250 repair labor = $1,000 total </a:t>
            </a:r>
          </a:p>
          <a:p>
            <a:pPr lvl="3"/>
            <a:r>
              <a:rPr lang="en-US" dirty="0"/>
              <a:t>Tax is applied to the $</a:t>
            </a:r>
            <a:r>
              <a:rPr lang="en-US" dirty="0" smtClean="0"/>
              <a:t>750</a:t>
            </a:r>
          </a:p>
          <a:p>
            <a:pPr lvl="1"/>
            <a:r>
              <a:rPr lang="en-US" dirty="0" smtClean="0"/>
              <a:t>If a single charge is listed on the bill/invoice the entire amount is taxable regardless of the price of the parts</a:t>
            </a:r>
          </a:p>
          <a:p>
            <a:pPr lvl="2"/>
            <a:r>
              <a:rPr lang="en-US" dirty="0" smtClean="0"/>
              <a:t>Example: $1,000 labor and parts </a:t>
            </a:r>
          </a:p>
          <a:p>
            <a:pPr lvl="3"/>
            <a:r>
              <a:rPr lang="en-US" dirty="0" smtClean="0"/>
              <a:t>Tax is applied to the $1,000</a:t>
            </a:r>
          </a:p>
        </p:txBody>
      </p:sp>
      <p:sp>
        <p:nvSpPr>
          <p:cNvPr id="3" name="Title 2"/>
          <p:cNvSpPr>
            <a:spLocks noGrp="1"/>
          </p:cNvSpPr>
          <p:nvPr>
            <p:ph type="title"/>
          </p:nvPr>
        </p:nvSpPr>
        <p:spPr/>
        <p:txBody>
          <a:bodyPr/>
          <a:lstStyle/>
          <a:p>
            <a:r>
              <a:rPr lang="en-US" dirty="0" smtClean="0"/>
              <a:t>Repair Labor</a:t>
            </a:r>
            <a:endParaRPr lang="en-US" dirty="0"/>
          </a:p>
        </p:txBody>
      </p:sp>
      <p:sp>
        <p:nvSpPr>
          <p:cNvPr id="4" name="Rectangle 3"/>
          <p:cNvSpPr/>
          <p:nvPr/>
        </p:nvSpPr>
        <p:spPr>
          <a:xfrm>
            <a:off x="6553200" y="6248400"/>
            <a:ext cx="2319866"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NRS 372.025 (3) (C)</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847870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Repairs</a:t>
            </a:r>
            <a:endParaRPr lang="en-US" dirty="0"/>
          </a:p>
        </p:txBody>
      </p:sp>
      <p:sp>
        <p:nvSpPr>
          <p:cNvPr id="4" name="Text Placeholder 3"/>
          <p:cNvSpPr>
            <a:spLocks noGrp="1"/>
          </p:cNvSpPr>
          <p:nvPr>
            <p:ph type="body" idx="1"/>
          </p:nvPr>
        </p:nvSpPr>
        <p:spPr>
          <a:xfrm>
            <a:off x="304800" y="2286000"/>
            <a:ext cx="3808206" cy="658368"/>
          </a:xfrm>
        </p:spPr>
        <p:txBody>
          <a:bodyPr/>
          <a:lstStyle/>
          <a:p>
            <a:r>
              <a:rPr lang="en-US" u="sng" dirty="0" smtClean="0"/>
              <a:t>Repairmen as Retailers</a:t>
            </a:r>
            <a:endParaRPr lang="en-US" u="sng" dirty="0"/>
          </a:p>
        </p:txBody>
      </p:sp>
      <p:sp>
        <p:nvSpPr>
          <p:cNvPr id="5" name="Content Placeholder 4"/>
          <p:cNvSpPr>
            <a:spLocks noGrp="1"/>
          </p:cNvSpPr>
          <p:nvPr>
            <p:ph sz="half" idx="2"/>
          </p:nvPr>
        </p:nvSpPr>
        <p:spPr>
          <a:xfrm>
            <a:off x="688488" y="2947595"/>
            <a:ext cx="3959712" cy="3172968"/>
          </a:xfrm>
        </p:spPr>
        <p:txBody>
          <a:bodyPr>
            <a:normAutofit lnSpcReduction="10000"/>
          </a:bodyPr>
          <a:lstStyle/>
          <a:p>
            <a:r>
              <a:rPr lang="en-US" dirty="0" smtClean="0"/>
              <a:t>Value of the material is substantial to the total charge</a:t>
            </a:r>
          </a:p>
          <a:p>
            <a:pPr lvl="1"/>
            <a:r>
              <a:rPr lang="en-US" dirty="0" smtClean="0"/>
              <a:t>Example: Total </a:t>
            </a:r>
            <a:r>
              <a:rPr lang="en-US" dirty="0"/>
              <a:t>c</a:t>
            </a:r>
            <a:r>
              <a:rPr lang="en-US" dirty="0" smtClean="0"/>
              <a:t>harge is $1,000 and the part value is $750</a:t>
            </a:r>
          </a:p>
          <a:p>
            <a:r>
              <a:rPr lang="en-US" dirty="0" smtClean="0"/>
              <a:t>Parts are separately states and sales tax is applied to the $750</a:t>
            </a:r>
          </a:p>
        </p:txBody>
      </p:sp>
      <p:sp>
        <p:nvSpPr>
          <p:cNvPr id="6" name="Text Placeholder 5"/>
          <p:cNvSpPr>
            <a:spLocks noGrp="1"/>
          </p:cNvSpPr>
          <p:nvPr>
            <p:ph type="body" sz="quarter" idx="3"/>
          </p:nvPr>
        </p:nvSpPr>
        <p:spPr>
          <a:xfrm>
            <a:off x="4448898" y="2286000"/>
            <a:ext cx="4000696" cy="658368"/>
          </a:xfrm>
        </p:spPr>
        <p:txBody>
          <a:bodyPr/>
          <a:lstStyle/>
          <a:p>
            <a:r>
              <a:rPr lang="en-US" u="sng" dirty="0" smtClean="0"/>
              <a:t>Repairmen as Consumers</a:t>
            </a:r>
            <a:endParaRPr lang="en-US" u="sng" dirty="0"/>
          </a:p>
        </p:txBody>
      </p:sp>
      <p:sp>
        <p:nvSpPr>
          <p:cNvPr id="7" name="Content Placeholder 6"/>
          <p:cNvSpPr>
            <a:spLocks noGrp="1"/>
          </p:cNvSpPr>
          <p:nvPr>
            <p:ph sz="quarter" idx="4"/>
          </p:nvPr>
        </p:nvSpPr>
        <p:spPr>
          <a:xfrm>
            <a:off x="4800600" y="2944368"/>
            <a:ext cx="3962400" cy="3172968"/>
          </a:xfrm>
        </p:spPr>
        <p:txBody>
          <a:bodyPr>
            <a:normAutofit/>
          </a:bodyPr>
          <a:lstStyle/>
          <a:p>
            <a:r>
              <a:rPr lang="en-US" dirty="0" smtClean="0"/>
              <a:t>Value of the material is insubstantial to the total charge and parts are not separately stated</a:t>
            </a:r>
          </a:p>
          <a:p>
            <a:r>
              <a:rPr lang="en-US" dirty="0" smtClean="0"/>
              <a:t>Use tax is reported by the repairmen if sales tax is not paid on parts or supplies</a:t>
            </a:r>
          </a:p>
        </p:txBody>
      </p:sp>
      <p:sp>
        <p:nvSpPr>
          <p:cNvPr id="8" name="Rectangle 7"/>
          <p:cNvSpPr/>
          <p:nvPr/>
        </p:nvSpPr>
        <p:spPr>
          <a:xfrm>
            <a:off x="2667000" y="6248401"/>
            <a:ext cx="3563796"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NAC 372.390 and NAC 372.400</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4147344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Fabrication Labor: used to change tangible personal property to another form and billed as a retail sale</a:t>
            </a:r>
          </a:p>
          <a:p>
            <a:pPr lvl="1"/>
            <a:r>
              <a:rPr lang="en-US" dirty="0" smtClean="0"/>
              <a:t>Example: taking raw wood materials and making a desk and selling the item as a desk</a:t>
            </a:r>
          </a:p>
          <a:p>
            <a:pPr lvl="2"/>
            <a:r>
              <a:rPr lang="en-US" dirty="0" smtClean="0"/>
              <a:t>The total selling price for the desk is taxable</a:t>
            </a:r>
          </a:p>
          <a:p>
            <a:r>
              <a:rPr lang="en-US" dirty="0" smtClean="0"/>
              <a:t>Refurbishing Labor: used to restore an item of tangible personal property for the use it was originally intended</a:t>
            </a:r>
          </a:p>
          <a:p>
            <a:pPr lvl="1"/>
            <a:r>
              <a:rPr lang="en-US" dirty="0" smtClean="0"/>
              <a:t>Example: fixing a cabinet door that is damaged</a:t>
            </a:r>
          </a:p>
          <a:p>
            <a:pPr lvl="2"/>
            <a:r>
              <a:rPr lang="en-US" dirty="0" smtClean="0"/>
              <a:t>The separately stated labor does not have the tax applied </a:t>
            </a:r>
          </a:p>
          <a:p>
            <a:endParaRPr lang="en-US" dirty="0" smtClean="0"/>
          </a:p>
        </p:txBody>
      </p:sp>
      <p:sp>
        <p:nvSpPr>
          <p:cNvPr id="3" name="Title 2"/>
          <p:cNvSpPr>
            <a:spLocks noGrp="1"/>
          </p:cNvSpPr>
          <p:nvPr>
            <p:ph type="title"/>
          </p:nvPr>
        </p:nvSpPr>
        <p:spPr/>
        <p:txBody>
          <a:bodyPr/>
          <a:lstStyle/>
          <a:p>
            <a:r>
              <a:rPr lang="en-US" sz="4000" dirty="0" smtClean="0"/>
              <a:t>Fabrication vs. Refurbishing Labor</a:t>
            </a:r>
            <a:endParaRPr lang="en-US" sz="4000" dirty="0"/>
          </a:p>
        </p:txBody>
      </p:sp>
      <p:sp>
        <p:nvSpPr>
          <p:cNvPr id="4" name="Rectangle 3"/>
          <p:cNvSpPr/>
          <p:nvPr/>
        </p:nvSpPr>
        <p:spPr>
          <a:xfrm>
            <a:off x="3648038" y="6248401"/>
            <a:ext cx="1601722"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NAC 372.380</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146671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Painters, Polishers &amp; Finishers</a:t>
            </a:r>
            <a:endParaRPr lang="en-US" sz="4800" dirty="0"/>
          </a:p>
        </p:txBody>
      </p:sp>
      <p:sp>
        <p:nvSpPr>
          <p:cNvPr id="3" name="Content Placeholder 2"/>
          <p:cNvSpPr>
            <a:spLocks noGrp="1"/>
          </p:cNvSpPr>
          <p:nvPr>
            <p:ph sz="quarter" idx="13"/>
          </p:nvPr>
        </p:nvSpPr>
        <p:spPr/>
        <p:txBody>
          <a:bodyPr/>
          <a:lstStyle/>
          <a:p>
            <a:r>
              <a:rPr lang="en-US" dirty="0" smtClean="0"/>
              <a:t>Charges for painting, polishing and otherwise finishing tangible personal property in connection with the production of a finished product is taxable</a:t>
            </a:r>
          </a:p>
          <a:p>
            <a:pPr lvl="1"/>
            <a:r>
              <a:rPr lang="en-US" dirty="0" smtClean="0"/>
              <a:t>Regardless of whether the article is supplied by the customer</a:t>
            </a:r>
            <a:endParaRPr lang="en-US" dirty="0"/>
          </a:p>
        </p:txBody>
      </p:sp>
      <p:sp>
        <p:nvSpPr>
          <p:cNvPr id="4" name="Content Placeholder 3"/>
          <p:cNvSpPr>
            <a:spLocks noGrp="1"/>
          </p:cNvSpPr>
          <p:nvPr>
            <p:ph sz="quarter" idx="14"/>
          </p:nvPr>
        </p:nvSpPr>
        <p:spPr/>
        <p:txBody>
          <a:bodyPr/>
          <a:lstStyle/>
          <a:p>
            <a:r>
              <a:rPr lang="en-US" dirty="0" smtClean="0"/>
              <a:t>Exception to the rule:</a:t>
            </a:r>
          </a:p>
          <a:p>
            <a:pPr lvl="1"/>
            <a:r>
              <a:rPr lang="en-US" dirty="0" smtClean="0"/>
              <a:t>Painting or finishing real property</a:t>
            </a:r>
          </a:p>
          <a:p>
            <a:pPr lvl="1"/>
            <a:r>
              <a:rPr lang="en-US" dirty="0" smtClean="0"/>
              <a:t>Repainting or refinishing used articles</a:t>
            </a:r>
          </a:p>
          <a:p>
            <a:r>
              <a:rPr lang="en-US" dirty="0" smtClean="0"/>
              <a:t>Tax is due on the purchase of the paint or refinishing materials</a:t>
            </a:r>
          </a:p>
        </p:txBody>
      </p:sp>
      <p:sp>
        <p:nvSpPr>
          <p:cNvPr id="5" name="Rectangle 4"/>
          <p:cNvSpPr/>
          <p:nvPr/>
        </p:nvSpPr>
        <p:spPr>
          <a:xfrm>
            <a:off x="6912272" y="6248400"/>
            <a:ext cx="1601721"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NAC 372.450</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3060005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Mandatory warranty OR warranty included in the price of the tangible personal property</a:t>
            </a:r>
          </a:p>
          <a:p>
            <a:pPr lvl="1"/>
            <a:r>
              <a:rPr lang="en-US" dirty="0" smtClean="0"/>
              <a:t>Sales tax is charged on the sale of the warranty</a:t>
            </a:r>
          </a:p>
          <a:p>
            <a:pPr lvl="2"/>
            <a:r>
              <a:rPr lang="en-US" dirty="0" smtClean="0"/>
              <a:t>Therefore, sales/use tax does not apply to the warrantied parts</a:t>
            </a:r>
          </a:p>
          <a:p>
            <a:r>
              <a:rPr lang="en-US" dirty="0" smtClean="0"/>
              <a:t>Optional warranty</a:t>
            </a:r>
          </a:p>
          <a:p>
            <a:pPr lvl="1"/>
            <a:r>
              <a:rPr lang="en-US" dirty="0" smtClean="0"/>
              <a:t>Sales tax is not charged on the sale of the warranty</a:t>
            </a:r>
          </a:p>
          <a:p>
            <a:pPr lvl="2"/>
            <a:r>
              <a:rPr lang="en-US" dirty="0" smtClean="0"/>
              <a:t>Therefore, sales/use tax does apply to the warrantied parts</a:t>
            </a:r>
          </a:p>
          <a:p>
            <a:pPr lvl="1"/>
            <a:endParaRPr lang="en-US" dirty="0"/>
          </a:p>
        </p:txBody>
      </p:sp>
      <p:sp>
        <p:nvSpPr>
          <p:cNvPr id="3" name="Title 2"/>
          <p:cNvSpPr>
            <a:spLocks noGrp="1"/>
          </p:cNvSpPr>
          <p:nvPr>
            <p:ph type="title"/>
          </p:nvPr>
        </p:nvSpPr>
        <p:spPr/>
        <p:txBody>
          <a:bodyPr/>
          <a:lstStyle/>
          <a:p>
            <a:r>
              <a:rPr lang="en-US" dirty="0" smtClean="0"/>
              <a:t>Replacement Parts</a:t>
            </a:r>
            <a:endParaRPr lang="en-US" dirty="0"/>
          </a:p>
        </p:txBody>
      </p:sp>
      <p:sp>
        <p:nvSpPr>
          <p:cNvPr id="4" name="Rectangle 3"/>
          <p:cNvSpPr/>
          <p:nvPr/>
        </p:nvSpPr>
        <p:spPr>
          <a:xfrm>
            <a:off x="6912271" y="6248400"/>
            <a:ext cx="1601722"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NAC 372.460</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181225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Charges for transportation, shipping or postage that are charged as part of the sale of tangible personal property are no longer subject to sales tax </a:t>
            </a:r>
            <a:r>
              <a:rPr lang="en-US" b="1" u="sng" dirty="0" smtClean="0"/>
              <a:t>if</a:t>
            </a:r>
            <a:r>
              <a:rPr lang="en-US" dirty="0" smtClean="0"/>
              <a:t> they are separately stated on the invoice</a:t>
            </a:r>
          </a:p>
          <a:p>
            <a:pPr lvl="1"/>
            <a:r>
              <a:rPr lang="en-US" dirty="0" smtClean="0"/>
              <a:t>See Technical Bulletin SUT 15-0002</a:t>
            </a:r>
          </a:p>
          <a:p>
            <a:r>
              <a:rPr lang="en-US" dirty="0" smtClean="0"/>
              <a:t>Not to be confused with “freight-in” </a:t>
            </a:r>
          </a:p>
          <a:p>
            <a:pPr lvl="1"/>
            <a:r>
              <a:rPr lang="en-US" dirty="0" smtClean="0"/>
              <a:t>These are charges incurred by the seller to acquire the inventory for resale and is a cost of doing business – if this direct charge is carried forward to the customer it is subject to sales tax. </a:t>
            </a:r>
            <a:endParaRPr lang="en-US" dirty="0"/>
          </a:p>
        </p:txBody>
      </p:sp>
      <p:sp>
        <p:nvSpPr>
          <p:cNvPr id="5" name="Title 4"/>
          <p:cNvSpPr>
            <a:spLocks noGrp="1"/>
          </p:cNvSpPr>
          <p:nvPr>
            <p:ph type="title"/>
          </p:nvPr>
        </p:nvSpPr>
        <p:spPr/>
        <p:txBody>
          <a:bodyPr/>
          <a:lstStyle/>
          <a:p>
            <a:r>
              <a:rPr lang="en-US" dirty="0" smtClean="0"/>
              <a:t>Delivery Charges</a:t>
            </a:r>
            <a:endParaRPr lang="en-US" dirty="0"/>
          </a:p>
        </p:txBody>
      </p:sp>
      <p:sp>
        <p:nvSpPr>
          <p:cNvPr id="7" name="Rectangle 6"/>
          <p:cNvSpPr/>
          <p:nvPr/>
        </p:nvSpPr>
        <p:spPr>
          <a:xfrm>
            <a:off x="3505200" y="6234545"/>
            <a:ext cx="5506524"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NRS 360B.425 NRS 372.025 and NAC 372.101</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4084252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Sellers cannot advertise they will pay the sales tax on behalf of their customers</a:t>
            </a:r>
          </a:p>
          <a:p>
            <a:r>
              <a:rPr lang="en-US" dirty="0" smtClean="0"/>
              <a:t>Sellers can state sales tax is included in the selling price or they are giving a discount equal to the sales tax</a:t>
            </a:r>
          </a:p>
          <a:p>
            <a:pPr lvl="1"/>
            <a:r>
              <a:rPr lang="en-US" dirty="0" smtClean="0"/>
              <a:t>If there is no such statement on the invoice, sales receipt or a sign posted notifying the customer that sales tax is including in the price then sales tax is due on the sales price of the tangible personal property. </a:t>
            </a:r>
            <a:endParaRPr lang="en-US" dirty="0"/>
          </a:p>
        </p:txBody>
      </p:sp>
      <p:sp>
        <p:nvSpPr>
          <p:cNvPr id="3" name="Title 2"/>
          <p:cNvSpPr>
            <a:spLocks noGrp="1"/>
          </p:cNvSpPr>
          <p:nvPr>
            <p:ph type="title"/>
          </p:nvPr>
        </p:nvSpPr>
        <p:spPr/>
        <p:txBody>
          <a:bodyPr/>
          <a:lstStyle/>
          <a:p>
            <a:r>
              <a:rPr lang="en-US" dirty="0" smtClean="0"/>
              <a:t>Absorption of Tax</a:t>
            </a:r>
            <a:endParaRPr lang="en-US" dirty="0"/>
          </a:p>
        </p:txBody>
      </p:sp>
      <p:sp>
        <p:nvSpPr>
          <p:cNvPr id="4" name="Rectangle 3"/>
          <p:cNvSpPr/>
          <p:nvPr/>
        </p:nvSpPr>
        <p:spPr>
          <a:xfrm>
            <a:off x="6931510" y="6248400"/>
            <a:ext cx="1563248"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rPr>
              <a:t>NRS 372.115</a:t>
            </a:r>
            <a:endParaRPr lang="en-US" b="1" cap="none"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3323935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3"/>
          </p:nvPr>
        </p:nvSpPr>
        <p:spPr/>
        <p:txBody>
          <a:bodyPr/>
          <a:lstStyle/>
          <a:p>
            <a:r>
              <a:rPr lang="en-US" dirty="0" smtClean="0"/>
              <a:t>Repairmen are retailers</a:t>
            </a:r>
          </a:p>
          <a:p>
            <a:pPr lvl="1"/>
            <a:r>
              <a:rPr lang="en-US" dirty="0" smtClean="0"/>
              <a:t>If parts are substantial or parts are separately stated</a:t>
            </a:r>
          </a:p>
          <a:p>
            <a:r>
              <a:rPr lang="en-US" dirty="0" smtClean="0"/>
              <a:t>Repairmen are consumers</a:t>
            </a:r>
          </a:p>
          <a:p>
            <a:pPr lvl="1"/>
            <a:r>
              <a:rPr lang="en-US" dirty="0" smtClean="0"/>
              <a:t>If parts are insubstantial and not separately stated</a:t>
            </a:r>
          </a:p>
        </p:txBody>
      </p:sp>
      <p:sp>
        <p:nvSpPr>
          <p:cNvPr id="4" name="Content Placeholder 3"/>
          <p:cNvSpPr>
            <a:spLocks noGrp="1"/>
          </p:cNvSpPr>
          <p:nvPr>
            <p:ph sz="quarter" idx="14"/>
          </p:nvPr>
        </p:nvSpPr>
        <p:spPr/>
        <p:txBody>
          <a:bodyPr/>
          <a:lstStyle/>
          <a:p>
            <a:r>
              <a:rPr lang="en-US" dirty="0" smtClean="0"/>
              <a:t>Fabrication labor</a:t>
            </a:r>
          </a:p>
          <a:p>
            <a:pPr lvl="1"/>
            <a:r>
              <a:rPr lang="en-US" dirty="0" smtClean="0"/>
              <a:t>Taxable for retail sale</a:t>
            </a:r>
          </a:p>
          <a:p>
            <a:pPr lvl="1"/>
            <a:r>
              <a:rPr lang="en-US" dirty="0" smtClean="0"/>
              <a:t>Not-taxable for improvement to real property</a:t>
            </a:r>
          </a:p>
          <a:p>
            <a:r>
              <a:rPr lang="en-US" dirty="0" smtClean="0"/>
              <a:t>Repair/Refurbishing labor</a:t>
            </a:r>
          </a:p>
          <a:p>
            <a:pPr lvl="1"/>
            <a:r>
              <a:rPr lang="en-US" dirty="0" smtClean="0"/>
              <a:t>Not-taxable as long as the price is separately stated</a:t>
            </a:r>
            <a:endParaRPr lang="en-US" dirty="0"/>
          </a:p>
        </p:txBody>
      </p:sp>
    </p:spTree>
    <p:extLst>
      <p:ext uri="{BB962C8B-B14F-4D97-AF65-F5344CB8AC3E}">
        <p14:creationId xmlns:p14="http://schemas.microsoft.com/office/powerpoint/2010/main" val="15397562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TotalTime>
  <Words>734</Words>
  <Application>Microsoft Office PowerPoint</Application>
  <PresentationFormat>On-screen Show (4:3)</PresentationFormat>
  <Paragraphs>86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Hardcover</vt:lpstr>
      <vt:lpstr>State of Nevada Department of Taxation</vt:lpstr>
      <vt:lpstr>Repair Labor</vt:lpstr>
      <vt:lpstr>Repairs</vt:lpstr>
      <vt:lpstr>Fabrication vs. Refurbishing Labor</vt:lpstr>
      <vt:lpstr>Painters, Polishers &amp; Finishers</vt:lpstr>
      <vt:lpstr>Replacement Parts</vt:lpstr>
      <vt:lpstr>Delivery Charges</vt:lpstr>
      <vt:lpstr>Absorption of Tax</vt:lpstr>
      <vt:lpstr>Summary</vt:lpstr>
      <vt:lpstr>Reminder</vt:lpstr>
      <vt:lpstr>Department Of Taxation Contact Information</vt:lpstr>
    </vt:vector>
  </TitlesOfParts>
  <Company>Taxation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Nevada Department of Taxation</dc:title>
  <dc:creator>Samantha Turner</dc:creator>
  <cp:lastModifiedBy>Stephanie Klapstein</cp:lastModifiedBy>
  <cp:revision>12</cp:revision>
  <dcterms:created xsi:type="dcterms:W3CDTF">2017-11-06T19:59:50Z</dcterms:created>
  <dcterms:modified xsi:type="dcterms:W3CDTF">2018-01-25T18:06:45Z</dcterms:modified>
</cp:coreProperties>
</file>