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1" r:id="rId4"/>
    <p:sldId id="260" r:id="rId5"/>
    <p:sldId id="259" r:id="rId6"/>
    <p:sldId id="262" r:id="rId7"/>
    <p:sldId id="263" r:id="rId8"/>
    <p:sldId id="264" r:id="rId9"/>
    <p:sldId id="265" r:id="rId10"/>
    <p:sldId id="266" r:id="rId11"/>
    <p:sldId id="267" r:id="rId12"/>
    <p:sldId id="270" r:id="rId13"/>
    <p:sldId id="268"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94" d="100"/>
          <a:sy n="94" d="100"/>
        </p:scale>
        <p:origin x="-1710"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Subtitle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smtClean="0"/>
              <a:t>Click to edit Master subtitle style</a:t>
            </a:r>
            <a:endParaRPr kumimoji="0" lang="en-US" dirty="0"/>
          </a:p>
        </p:txBody>
      </p:sp>
      <p:sp>
        <p:nvSpPr>
          <p:cNvPr id="28" name="Date Placeholder 27"/>
          <p:cNvSpPr>
            <a:spLocks noGrp="1"/>
          </p:cNvSpPr>
          <p:nvPr>
            <p:ph type="dt" sz="half" idx="10"/>
          </p:nvPr>
        </p:nvSpPr>
        <p:spPr/>
        <p:txBody>
          <a:bodyPr/>
          <a:lstStyle>
            <a:lvl1pPr>
              <a:defRPr>
                <a:latin typeface="Calibri" pitchFamily="34" charset="0"/>
              </a:defRPr>
            </a:lvl1pPr>
          </a:lstStyle>
          <a:p>
            <a:fld id="{FC52AB6F-CA2C-4E6B-A6E1-72877C1E6052}" type="datetimeFigureOut">
              <a:rPr lang="en-US" smtClean="0"/>
              <a:pPr/>
              <a:t>1/11/2018</a:t>
            </a:fld>
            <a:endParaRPr lang="en-US" dirty="0"/>
          </a:p>
        </p:txBody>
      </p:sp>
      <p:sp>
        <p:nvSpPr>
          <p:cNvPr id="17" name="Footer Placeholder 16"/>
          <p:cNvSpPr>
            <a:spLocks noGrp="1"/>
          </p:cNvSpPr>
          <p:nvPr>
            <p:ph type="ftr" sz="quarter" idx="11"/>
          </p:nvPr>
        </p:nvSpPr>
        <p:spPr/>
        <p:txBody>
          <a:bodyPr/>
          <a:lstStyle>
            <a:lvl1pPr>
              <a:defRPr>
                <a:latin typeface="Calibri" pitchFamily="34" charset="0"/>
              </a:defRPr>
            </a:lvl1pPr>
          </a:lstStyle>
          <a:p>
            <a:endParaRPr lang="en-US" dirty="0"/>
          </a:p>
        </p:txBody>
      </p:sp>
      <p:sp>
        <p:nvSpPr>
          <p:cNvPr id="7" name="Straight Connector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Slide Number Placehold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12FA978-834E-4626-80DE-5E3764112926}" type="slidenum">
              <a:rPr lang="en-US" smtClean="0"/>
              <a:t>‹#›</a:t>
            </a:fld>
            <a:endParaRPr lang="en-US"/>
          </a:p>
        </p:txBody>
      </p:sp>
      <p:sp>
        <p:nvSpPr>
          <p:cNvPr id="8" name="Title 7"/>
          <p:cNvSpPr>
            <a:spLocks noGrp="1"/>
          </p:cNvSpPr>
          <p:nvPr>
            <p:ph type="ctrTitle"/>
          </p:nvPr>
        </p:nvSpPr>
        <p:spPr>
          <a:xfrm>
            <a:off x="685800" y="381000"/>
            <a:ext cx="7772400" cy="1752600"/>
          </a:xfrm>
        </p:spPr>
        <p:txBody>
          <a:bodyPr anchor="b"/>
          <a:lstStyle>
            <a:lvl1pPr>
              <a:defRPr sz="4200">
                <a:solidFill>
                  <a:schemeClr val="accent1"/>
                </a:solidFill>
                <a:latin typeface="Calibri" pitchFamily="34" charset="0"/>
              </a:defRPr>
            </a:lvl1pPr>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2AB6F-CA2C-4E6B-A6E1-72877C1E6052}"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2FA978-834E-4626-80DE-5E3764112926}"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2"/>
      </p:bgRef>
    </p:bg>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Straight Connector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6915912" y="3009901"/>
            <a:ext cx="457200" cy="441325"/>
          </a:xfrm>
        </p:spPr>
        <p:txBody>
          <a:bodyPr/>
          <a:lstStyle/>
          <a:p>
            <a:fld id="{412FA978-834E-4626-80DE-5E3764112926}" type="slidenum">
              <a:rPr lang="en-US" smtClean="0"/>
              <a:t>‹#›</a:t>
            </a:fld>
            <a:endParaRPr lang="en-US"/>
          </a:p>
        </p:txBody>
      </p:sp>
      <p:sp>
        <p:nvSpPr>
          <p:cNvPr id="3" name="Vertical Text Placeholder 2"/>
          <p:cNvSpPr>
            <a:spLocks noGrp="1"/>
          </p:cNvSpPr>
          <p:nvPr>
            <p:ph type="body" orient="vert" idx="1"/>
          </p:nvPr>
        </p:nvSpPr>
        <p:spPr>
          <a:xfrm>
            <a:off x="304800" y="304800"/>
            <a:ext cx="6553200" cy="5821366"/>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FC52AB6F-CA2C-4E6B-A6E1-72877C1E6052}"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2" name="Vertical Title 1"/>
          <p:cNvSpPr>
            <a:spLocks noGrp="1"/>
          </p:cNvSpPr>
          <p:nvPr>
            <p:ph type="title" orient="vert"/>
          </p:nvPr>
        </p:nvSpPr>
        <p:spPr>
          <a:xfrm>
            <a:off x="7391400" y="304801"/>
            <a:ext cx="1447800" cy="5851525"/>
          </a:xfrm>
        </p:spPr>
        <p:txBody>
          <a:bodyPr vert="eaVert"/>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accent3">
                    <a:shade val="75000"/>
                  </a:schemeClr>
                </a:solidFill>
              </a:defRPr>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p:txBody>
          <a:bodyPr/>
          <a:lstStyle/>
          <a:p>
            <a:fld id="{FC52AB6F-CA2C-4E6B-A6E1-72877C1E6052}" type="datetimeFigureOut">
              <a:rPr lang="en-US" smtClean="0"/>
              <a:t>1/11/2018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4361688" y="1026372"/>
            <a:ext cx="457200" cy="441325"/>
          </a:xfrm>
        </p:spPr>
        <p:txBody>
          <a:bodyPr/>
          <a:lstStyle/>
          <a:p>
            <a:fld id="{412FA978-834E-4626-80DE-5E3764112926}" type="slidenum">
              <a:rPr lang="en-US" smtClean="0"/>
              <a:t>‹#›</a:t>
            </a:fld>
            <a:endParaRPr lang="en-US"/>
          </a:p>
        </p:txBody>
      </p:sp>
      <p:sp>
        <p:nvSpPr>
          <p:cNvPr id="8" name="Content Placeholder 7"/>
          <p:cNvSpPr>
            <a:spLocks noGrp="1"/>
          </p:cNvSpPr>
          <p:nvPr>
            <p:ph sz="quarter" idx="1"/>
          </p:nvPr>
        </p:nvSpPr>
        <p:spPr>
          <a:xfrm>
            <a:off x="301752" y="1527048"/>
            <a:ext cx="8503920" cy="45720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tangle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dirty="0" smtClean="0"/>
              <a:t>Click to edit Master text styles</a:t>
            </a:r>
          </a:p>
        </p:txBody>
      </p:sp>
      <p:sp>
        <p:nvSpPr>
          <p:cNvPr id="13" name="Rectangle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tangle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Footer Placeholder 4"/>
          <p:cNvSpPr>
            <a:spLocks noGrp="1"/>
          </p:cNvSpPr>
          <p:nvPr>
            <p:ph type="ftr" sz="quarter" idx="11"/>
          </p:nvPr>
        </p:nvSpPr>
        <p:spPr/>
        <p:txBody>
          <a:bodyPr/>
          <a:lstStyle/>
          <a:p>
            <a:endParaRPr lang="en-US"/>
          </a:p>
        </p:txBody>
      </p:sp>
      <p:sp>
        <p:nvSpPr>
          <p:cNvPr id="4" name="Date Placeholder 3"/>
          <p:cNvSpPr>
            <a:spLocks noGrp="1"/>
          </p:cNvSpPr>
          <p:nvPr>
            <p:ph type="dt" sz="half" idx="10"/>
          </p:nvPr>
        </p:nvSpPr>
        <p:spPr/>
        <p:txBody>
          <a:bodyPr/>
          <a:lstStyle/>
          <a:p>
            <a:fld id="{FC52AB6F-CA2C-4E6B-A6E1-72877C1E6052}" type="datetimeFigureOut">
              <a:rPr lang="en-US" smtClean="0"/>
              <a:t>1/11/2018</a:t>
            </a:fld>
            <a:endParaRPr lang="en-US"/>
          </a:p>
        </p:txBody>
      </p:sp>
      <p:sp>
        <p:nvSpPr>
          <p:cNvPr id="8" name="Straight Connector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412FA978-834E-4626-80DE-5E3764112926}" type="slidenum">
              <a:rPr lang="en-US" smtClean="0"/>
              <a:t>‹#›</a:t>
            </a:fld>
            <a:endParaRPr lang="en-US"/>
          </a:p>
        </p:txBody>
      </p:sp>
      <p:sp>
        <p:nvSpPr>
          <p:cNvPr id="2" name="Title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301752" y="228600"/>
            <a:ext cx="8534400" cy="758952"/>
          </a:xfrm>
        </p:spPr>
        <p:txBody>
          <a:bodyPr/>
          <a:lstStyle/>
          <a:p>
            <a:r>
              <a:rPr kumimoji="0" lang="en-US" dirty="0" smtClean="0"/>
              <a:t>Click to edit Master title style</a:t>
            </a:r>
            <a:endParaRPr kumimoji="0" lang="en-US" dirty="0"/>
          </a:p>
        </p:txBody>
      </p:sp>
      <p:sp>
        <p:nvSpPr>
          <p:cNvPr id="5" name="Date Placeholder 4"/>
          <p:cNvSpPr>
            <a:spLocks noGrp="1"/>
          </p:cNvSpPr>
          <p:nvPr>
            <p:ph type="dt" sz="half" idx="10"/>
          </p:nvPr>
        </p:nvSpPr>
        <p:spPr>
          <a:xfrm>
            <a:off x="5791200" y="6409944"/>
            <a:ext cx="3044952" cy="365760"/>
          </a:xfrm>
        </p:spPr>
        <p:txBody>
          <a:bodyPr/>
          <a:lstStyle/>
          <a:p>
            <a:fld id="{FC52AB6F-CA2C-4E6B-A6E1-72877C1E6052}" type="datetimeFigureOut">
              <a:rPr lang="en-US" smtClean="0"/>
              <a:t>1/11/2018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2FA978-834E-4626-80DE-5E3764112926}" type="slidenum">
              <a:rPr lang="en-US" smtClean="0"/>
              <a:t>‹#›</a:t>
            </a:fld>
            <a:endParaRPr lang="en-US"/>
          </a:p>
        </p:txBody>
      </p:sp>
      <p:sp>
        <p:nvSpPr>
          <p:cNvPr id="8" name="Straight Connector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Content Placeholder 9"/>
          <p:cNvSpPr>
            <a:spLocks noGrp="1"/>
          </p:cNvSpPr>
          <p:nvPr>
            <p:ph sz="half" idx="1"/>
          </p:nvPr>
        </p:nvSpPr>
        <p:spPr>
          <a:xfrm>
            <a:off x="301752" y="1371600"/>
            <a:ext cx="4038600" cy="4681728"/>
          </a:xfrm>
        </p:spPr>
        <p:txBody>
          <a:bodyPr/>
          <a:lstStyle>
            <a:lvl1pPr>
              <a:defRPr sz="2500"/>
            </a:lvl1p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2" name="Content Placeholder 11"/>
          <p:cNvSpPr>
            <a:spLocks noGrp="1"/>
          </p:cNvSpPr>
          <p:nvPr>
            <p:ph sz="half" idx="2"/>
          </p:nvPr>
        </p:nvSpPr>
        <p:spPr>
          <a:xfrm>
            <a:off x="4800600" y="1371600"/>
            <a:ext cx="4038600" cy="4681728"/>
          </a:xfrm>
        </p:spPr>
        <p:txBody>
          <a:bodyPr/>
          <a:lstStyle>
            <a:lvl1pPr>
              <a:defRPr sz="2500"/>
            </a:lvl1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1">
        <a:schemeClr val="bg2"/>
      </p:bgRef>
    </p:bg>
    <p:spTree>
      <p:nvGrpSpPr>
        <p:cNvPr id="1" name=""/>
        <p:cNvGrpSpPr/>
        <p:nvPr/>
      </p:nvGrpSpPr>
      <p:grpSpPr>
        <a:xfrm>
          <a:off x="0" y="0"/>
          <a:ext cx="0" cy="0"/>
          <a:chOff x="0" y="0"/>
          <a:chExt cx="0" cy="0"/>
        </a:xfrm>
      </p:grpSpPr>
      <p:sp>
        <p:nvSpPr>
          <p:cNvPr id="10" name="Straight Connector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tangle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tangle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tangle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tangle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ext Placeholder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latin typeface="Calibri"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4" name="Text Placeholder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atin typeface="Calibri" pitchFamily="34" charset="0"/>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smtClean="0"/>
              <a:t>Click to edit Master text styles</a:t>
            </a:r>
          </a:p>
        </p:txBody>
      </p:sp>
      <p:sp>
        <p:nvSpPr>
          <p:cNvPr id="7" name="Date Placeholder 6"/>
          <p:cNvSpPr>
            <a:spLocks noGrp="1"/>
          </p:cNvSpPr>
          <p:nvPr>
            <p:ph type="dt" sz="half" idx="10"/>
          </p:nvPr>
        </p:nvSpPr>
        <p:spPr/>
        <p:txBody>
          <a:bodyPr/>
          <a:lstStyle/>
          <a:p>
            <a:fld id="{FC52AB6F-CA2C-4E6B-A6E1-72877C1E6052}" type="datetimeFigureOut">
              <a:rPr lang="en-US" smtClean="0"/>
              <a:t>1/11/2018</a:t>
            </a:fld>
            <a:endParaRPr lang="en-US"/>
          </a:p>
        </p:txBody>
      </p:sp>
      <p:sp>
        <p:nvSpPr>
          <p:cNvPr id="8" name="Footer Placeholder 7"/>
          <p:cNvSpPr>
            <a:spLocks noGrp="1"/>
          </p:cNvSpPr>
          <p:nvPr>
            <p:ph type="ftr" sz="quarter" idx="11"/>
          </p:nvPr>
        </p:nvSpPr>
        <p:spPr>
          <a:xfrm>
            <a:off x="304800" y="6409944"/>
            <a:ext cx="3581400" cy="365760"/>
          </a:xfrm>
        </p:spPr>
        <p:txBody>
          <a:bodyPr/>
          <a:lstStyle/>
          <a:p>
            <a:endParaRPr lang="en-US"/>
          </a:p>
        </p:txBody>
      </p:sp>
      <p:sp>
        <p:nvSpPr>
          <p:cNvPr id="15" name="Straight Connector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Content Placeholder 23"/>
          <p:cNvSpPr>
            <a:spLocks noGrp="1"/>
          </p:cNvSpPr>
          <p:nvPr>
            <p:ph sz="quarter" idx="2"/>
          </p:nvPr>
        </p:nvSpPr>
        <p:spPr>
          <a:xfrm>
            <a:off x="301752" y="2471383"/>
            <a:ext cx="4041648" cy="3818404"/>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26" name="Content Placeholder 25"/>
          <p:cNvSpPr>
            <a:spLocks noGrp="1"/>
          </p:cNvSpPr>
          <p:nvPr>
            <p:ph sz="quarter" idx="4"/>
          </p:nvPr>
        </p:nvSpPr>
        <p:spPr>
          <a:xfrm>
            <a:off x="4800600" y="2471383"/>
            <a:ext cx="4038600" cy="3822192"/>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Ov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lide Number Placeholder 8"/>
          <p:cNvSpPr>
            <a:spLocks noGrp="1"/>
          </p:cNvSpPr>
          <p:nvPr>
            <p:ph type="sldNum" sz="quarter" idx="12"/>
          </p:nvPr>
        </p:nvSpPr>
        <p:spPr>
          <a:xfrm>
            <a:off x="4343400" y="1042416"/>
            <a:ext cx="457200" cy="441325"/>
          </a:xfrm>
        </p:spPr>
        <p:txBody>
          <a:bodyPr/>
          <a:lstStyle>
            <a:lvl1pPr algn="ctr">
              <a:defRPr/>
            </a:lvl1pPr>
          </a:lstStyle>
          <a:p>
            <a:fld id="{412FA978-834E-4626-80DE-5E3764112926}" type="slidenum">
              <a:rPr lang="en-US" smtClean="0"/>
              <a:t>‹#›</a:t>
            </a:fld>
            <a:endParaRPr lang="en-US"/>
          </a:p>
        </p:txBody>
      </p:sp>
      <p:sp>
        <p:nvSpPr>
          <p:cNvPr id="23" name="Title 22"/>
          <p:cNvSpPr>
            <a:spLocks noGrp="1"/>
          </p:cNvSpPr>
          <p:nvPr>
            <p:ph type="title"/>
          </p:nvPr>
        </p:nvSpPr>
        <p:spPr/>
        <p:txBody>
          <a:bodyPr rtlCol="0" anchor="b" anchorCtr="0"/>
          <a:lstStyle/>
          <a:p>
            <a:r>
              <a:rPr kumimoji="0" lang="en-US" dirty="0" smtClean="0"/>
              <a:t>Click to edit Master title style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dirty="0" smtClean="0"/>
              <a:t>Click to edit Master title style</a:t>
            </a:r>
            <a:endParaRPr kumimoji="0" lang="en-US" dirty="0"/>
          </a:p>
        </p:txBody>
      </p:sp>
      <p:sp>
        <p:nvSpPr>
          <p:cNvPr id="3" name="Date Placeholder 2"/>
          <p:cNvSpPr>
            <a:spLocks noGrp="1"/>
          </p:cNvSpPr>
          <p:nvPr>
            <p:ph type="dt" sz="half" idx="10"/>
          </p:nvPr>
        </p:nvSpPr>
        <p:spPr/>
        <p:txBody>
          <a:bodyPr/>
          <a:lstStyle/>
          <a:p>
            <a:fld id="{FC52AB6F-CA2C-4E6B-A6E1-72877C1E6052}" type="datetimeFigureOut">
              <a:rPr lang="en-US" smtClean="0"/>
              <a:t>1/11/2018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4343400" y="1036020"/>
            <a:ext cx="457200" cy="441325"/>
          </a:xfrm>
        </p:spPr>
        <p:txBody>
          <a:bodyPr/>
          <a:lstStyle/>
          <a:p>
            <a:fld id="{412FA978-834E-4626-80DE-5E3764112926}"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7" name="Rectangle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tangle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tangle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tangle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Date Placeholder 1"/>
          <p:cNvSpPr>
            <a:spLocks noGrp="1"/>
          </p:cNvSpPr>
          <p:nvPr>
            <p:ph type="dt" sz="half" idx="10"/>
          </p:nvPr>
        </p:nvSpPr>
        <p:spPr/>
        <p:txBody>
          <a:bodyPr/>
          <a:lstStyle/>
          <a:p>
            <a:fld id="{FC52AB6F-CA2C-4E6B-A6E1-72877C1E6052}" type="datetimeFigureOut">
              <a:rPr lang="en-US" smtClean="0"/>
              <a:t>1/11/2018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412FA978-834E-4626-80DE-5E3764112926}"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1">
        <a:schemeClr val="bg1"/>
      </p:bgRef>
    </p:bg>
    <p:spTree>
      <p:nvGrpSpPr>
        <p:cNvPr id="1" name=""/>
        <p:cNvGrpSpPr/>
        <p:nvPr/>
      </p:nvGrpSpPr>
      <p:grpSpPr>
        <a:xfrm>
          <a:off x="0" y="0"/>
          <a:ext cx="0" cy="0"/>
          <a:chOff x="0" y="0"/>
          <a:chExt cx="0" cy="0"/>
        </a:xfrm>
      </p:grpSpPr>
      <p:sp>
        <p:nvSpPr>
          <p:cNvPr id="19" name="Rectangle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tangle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tangle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en-US" dirty="0" smtClean="0"/>
              <a:t>Click to edit Master title style</a:t>
            </a:r>
            <a:endParaRPr kumimoji="0" lang="en-US" dirty="0"/>
          </a:p>
        </p:txBody>
      </p:sp>
      <p:sp>
        <p:nvSpPr>
          <p:cNvPr id="3" name="Text Placeholder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en-US" dirty="0" smtClean="0"/>
              <a:t>Click to edit Master text styles</a:t>
            </a:r>
          </a:p>
        </p:txBody>
      </p:sp>
      <p:sp>
        <p:nvSpPr>
          <p:cNvPr id="8" name="Rectangle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Straight Connector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Content Placeholder 19"/>
          <p:cNvSpPr>
            <a:spLocks noGrp="1"/>
          </p:cNvSpPr>
          <p:nvPr>
            <p:ph sz="quarter" idx="1"/>
          </p:nvPr>
        </p:nvSpPr>
        <p:spPr>
          <a:xfrm>
            <a:off x="3124200" y="685800"/>
            <a:ext cx="5638800" cy="5410200"/>
          </a:xfrm>
        </p:spPr>
        <p:txBody>
          <a:bodyPr/>
          <a:lstStyle/>
          <a:p>
            <a:pPr lvl="0" eaLnBrk="1" latinLnBrk="0" hangingPunct="1"/>
            <a:r>
              <a:rPr lang="en-US" dirty="0" smtClean="0"/>
              <a:t>Click to edit Master text styles</a:t>
            </a:r>
          </a:p>
          <a:p>
            <a:pPr lvl="1" eaLnBrk="1" latinLnBrk="0" hangingPunct="1"/>
            <a:r>
              <a:rPr lang="en-US" dirty="0" smtClean="0"/>
              <a:t>Second level</a:t>
            </a:r>
          </a:p>
          <a:p>
            <a:pPr lvl="2" eaLnBrk="1" latinLnBrk="0" hangingPunct="1"/>
            <a:r>
              <a:rPr lang="en-US" dirty="0" smtClean="0"/>
              <a:t>Third level</a:t>
            </a:r>
          </a:p>
          <a:p>
            <a:pPr lvl="3" eaLnBrk="1" latinLnBrk="0" hangingPunct="1"/>
            <a:r>
              <a:rPr lang="en-US" dirty="0" smtClean="0"/>
              <a:t>Fourth level</a:t>
            </a:r>
          </a:p>
          <a:p>
            <a:pPr lvl="4" eaLnBrk="1" latinLnBrk="0" hangingPunct="1"/>
            <a:r>
              <a:rPr lang="en-US" dirty="0" smtClean="0"/>
              <a:t>Fifth level</a:t>
            </a:r>
            <a:endParaRPr kumimoji="0" lang="en-US" dirty="0"/>
          </a:p>
        </p:txBody>
      </p:sp>
      <p:sp>
        <p:nvSpPr>
          <p:cNvPr id="10" name="Ov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412FA978-834E-4626-80DE-5E3764112926}" type="slidenum">
              <a:rPr lang="en-US" smtClean="0"/>
              <a:t>‹#›</a:t>
            </a:fld>
            <a:endParaRPr lang="en-US"/>
          </a:p>
        </p:txBody>
      </p:sp>
      <p:sp>
        <p:nvSpPr>
          <p:cNvPr id="21" name="Rectangle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p:txBody>
          <a:bodyPr/>
          <a:lstStyle/>
          <a:p>
            <a:fld id="{FC52AB6F-CA2C-4E6B-A6E1-72877C1E6052}" type="datetimeFigureOut">
              <a:rPr lang="en-US" smtClean="0"/>
              <a:t>1/11/2018</a:t>
            </a:fld>
            <a:endParaRPr lang="en-US"/>
          </a:p>
        </p:txBody>
      </p:sp>
      <p:sp>
        <p:nvSpPr>
          <p:cNvPr id="6" name="Footer Placeholder 5"/>
          <p:cNvSpPr>
            <a:spLocks noGrp="1"/>
          </p:cNvSpPr>
          <p:nvPr>
            <p:ph type="ftr" sz="quarter" idx="11"/>
          </p:nvPr>
        </p:nvSpPr>
        <p:spPr>
          <a:xfrm>
            <a:off x="301752" y="6410848"/>
            <a:ext cx="3383280" cy="365760"/>
          </a:xfrm>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1" name="Straight Connector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tangle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tangle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tangle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tangle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Slide Number Placeholder 6"/>
          <p:cNvSpPr>
            <a:spLocks noGrp="1"/>
          </p:cNvSpPr>
          <p:nvPr>
            <p:ph type="sldNum" sz="quarter" idx="12"/>
          </p:nvPr>
        </p:nvSpPr>
        <p:spPr>
          <a:xfrm>
            <a:off x="1371600" y="312738"/>
            <a:ext cx="457200" cy="441325"/>
          </a:xfrm>
        </p:spPr>
        <p:txBody>
          <a:bodyPr/>
          <a:lstStyle/>
          <a:p>
            <a:fld id="{412FA978-834E-4626-80DE-5E3764112926}" type="slidenum">
              <a:rPr lang="en-US" smtClean="0"/>
              <a:t>‹#›</a:t>
            </a:fld>
            <a:endParaRPr lang="en-US"/>
          </a:p>
        </p:txBody>
      </p:sp>
      <p:sp>
        <p:nvSpPr>
          <p:cNvPr id="2" name="Title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en-US" dirty="0" smtClean="0"/>
              <a:t>Click to edit Master title style</a:t>
            </a:r>
            <a:endParaRPr kumimoji="0" lang="en-US" dirty="0"/>
          </a:p>
        </p:txBody>
      </p:sp>
      <p:sp>
        <p:nvSpPr>
          <p:cNvPr id="3" name="Picture Placeholder 2"/>
          <p:cNvSpPr>
            <a:spLocks noGrp="1"/>
          </p:cNvSpPr>
          <p:nvPr>
            <p:ph type="pic" idx="1"/>
          </p:nvPr>
        </p:nvSpPr>
        <p:spPr>
          <a:xfrm>
            <a:off x="3000375" y="609600"/>
            <a:ext cx="5867400" cy="4267200"/>
          </a:xfrm>
        </p:spPr>
        <p:txBody>
          <a:bodyPr/>
          <a:lstStyle>
            <a:lvl1pPr marL="0" indent="0">
              <a:buNone/>
              <a:defRPr sz="3200"/>
            </a:lvl1pPr>
          </a:lstStyle>
          <a:p>
            <a:r>
              <a:rPr kumimoji="0" lang="en-US" dirty="0" smtClean="0"/>
              <a:t>Click icon to add picture</a:t>
            </a:r>
            <a:endParaRPr kumimoji="0" lang="en-US" dirty="0"/>
          </a:p>
        </p:txBody>
      </p:sp>
      <p:sp>
        <p:nvSpPr>
          <p:cNvPr id="4" name="Text Placeholder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en-US" dirty="0" smtClean="0"/>
              <a:t>Click to edit Master text styles</a:t>
            </a:r>
          </a:p>
        </p:txBody>
      </p:sp>
      <p:sp>
        <p:nvSpPr>
          <p:cNvPr id="22" name="Rectangle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Date Placeholder 4"/>
          <p:cNvSpPr>
            <a:spLocks noGrp="1"/>
          </p:cNvSpPr>
          <p:nvPr>
            <p:ph type="dt" sz="half" idx="10"/>
          </p:nvPr>
        </p:nvSpPr>
        <p:spPr>
          <a:xfrm>
            <a:off x="5788152" y="6404984"/>
            <a:ext cx="3044952" cy="365760"/>
          </a:xfrm>
        </p:spPr>
        <p:txBody>
          <a:bodyPr/>
          <a:lstStyle/>
          <a:p>
            <a:fld id="{FC52AB6F-CA2C-4E6B-A6E1-72877C1E6052}" type="datetimeFigureOut">
              <a:rPr lang="en-US" smtClean="0"/>
              <a:t>1/11/2018</a:t>
            </a:fld>
            <a:endParaRPr lang="en-US"/>
          </a:p>
        </p:txBody>
      </p:sp>
      <p:sp>
        <p:nvSpPr>
          <p:cNvPr id="6" name="Footer Placeholder 5"/>
          <p:cNvSpPr>
            <a:spLocks noGrp="1"/>
          </p:cNvSpPr>
          <p:nvPr>
            <p:ph type="ftr" sz="quarter" idx="11"/>
          </p:nvPr>
        </p:nvSpPr>
        <p:spPr>
          <a:xfrm>
            <a:off x="301752" y="6410848"/>
            <a:ext cx="3584448" cy="365760"/>
          </a:xfrm>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tangle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tangle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tangle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tangle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tangle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Date Placeholder 13"/>
          <p:cNvSpPr>
            <a:spLocks noGrp="1"/>
          </p:cNvSpPr>
          <p:nvPr>
            <p:ph type="dt" sz="half" idx="2"/>
          </p:nvPr>
        </p:nvSpPr>
        <p:spPr>
          <a:xfrm>
            <a:off x="5791200" y="6404984"/>
            <a:ext cx="3044952" cy="365760"/>
          </a:xfrm>
          <a:prstGeom prst="rect">
            <a:avLst/>
          </a:prstGeom>
        </p:spPr>
        <p:txBody>
          <a:bodyPr vert="horz"/>
          <a:lstStyle>
            <a:lvl1pPr algn="r" eaLnBrk="1" latinLnBrk="0" hangingPunct="1">
              <a:defRPr kumimoji="0" sz="1400">
                <a:solidFill>
                  <a:srgbClr val="FFFFFF"/>
                </a:solidFill>
                <a:latin typeface="Calibri" pitchFamily="34" charset="0"/>
              </a:defRPr>
            </a:lvl1pPr>
          </a:lstStyle>
          <a:p>
            <a:fld id="{FC52AB6F-CA2C-4E6B-A6E1-72877C1E6052}" type="datetimeFigureOut">
              <a:rPr lang="en-US" smtClean="0"/>
              <a:pPr/>
              <a:t>1/11/2018</a:t>
            </a:fld>
            <a:endParaRPr lang="en-US" dirty="0"/>
          </a:p>
        </p:txBody>
      </p:sp>
      <p:sp>
        <p:nvSpPr>
          <p:cNvPr id="3" name="Footer Placeholder 2"/>
          <p:cNvSpPr>
            <a:spLocks noGrp="1"/>
          </p:cNvSpPr>
          <p:nvPr>
            <p:ph type="ftr" sz="quarter" idx="3"/>
          </p:nvPr>
        </p:nvSpPr>
        <p:spPr>
          <a:xfrm>
            <a:off x="304800" y="6410848"/>
            <a:ext cx="3581400" cy="365760"/>
          </a:xfrm>
          <a:prstGeom prst="rect">
            <a:avLst/>
          </a:prstGeom>
        </p:spPr>
        <p:txBody>
          <a:bodyPr vert="horz"/>
          <a:lstStyle>
            <a:lvl1pPr algn="l" eaLnBrk="1" latinLnBrk="0" hangingPunct="1">
              <a:defRPr kumimoji="0" sz="1200">
                <a:solidFill>
                  <a:srgbClr val="FFFFFF"/>
                </a:solidFill>
                <a:latin typeface="Calibri" pitchFamily="34" charset="0"/>
              </a:defRPr>
            </a:lvl1pPr>
          </a:lstStyle>
          <a:p>
            <a:endParaRPr lang="en-US" dirty="0"/>
          </a:p>
        </p:txBody>
      </p:sp>
      <p:sp>
        <p:nvSpPr>
          <p:cNvPr id="8" name="Rectangle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Straight Connector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412FA978-834E-4626-80DE-5E3764112926}" type="slidenum">
              <a:rPr lang="en-US" smtClean="0"/>
              <a:t>‹#›</a:t>
            </a:fld>
            <a:endParaRPr lang="en-US"/>
          </a:p>
        </p:txBody>
      </p:sp>
      <p:sp>
        <p:nvSpPr>
          <p:cNvPr id="22" name="Title Placeholder 21"/>
          <p:cNvSpPr>
            <a:spLocks noGrp="1"/>
          </p:cNvSpPr>
          <p:nvPr>
            <p:ph type="title"/>
          </p:nvPr>
        </p:nvSpPr>
        <p:spPr>
          <a:xfrm>
            <a:off x="301752" y="228600"/>
            <a:ext cx="8534400" cy="758952"/>
          </a:xfrm>
          <a:prstGeom prst="rect">
            <a:avLst/>
          </a:prstGeom>
        </p:spPr>
        <p:txBody>
          <a:bodyPr vert="horz" anchor="b">
            <a:normAutofit/>
          </a:bodyPr>
          <a:lstStyle/>
          <a:p>
            <a:r>
              <a:rPr kumimoji="0" lang="en-US" dirty="0" smtClean="0"/>
              <a:t>Click to edit Master title style</a:t>
            </a:r>
            <a:endParaRPr kumimoji="0" lang="en-US" dirty="0"/>
          </a:p>
        </p:txBody>
      </p:sp>
      <p:sp>
        <p:nvSpPr>
          <p:cNvPr id="13" name="Text Placeholder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en-US" dirty="0" smtClean="0"/>
              <a:t>Click to edit Master text styles</a:t>
            </a:r>
          </a:p>
          <a:p>
            <a:pPr lvl="1" eaLnBrk="1" latinLnBrk="0" hangingPunct="1"/>
            <a:r>
              <a:rPr kumimoji="0" lang="en-US" dirty="0" smtClean="0"/>
              <a:t>Second level</a:t>
            </a:r>
          </a:p>
          <a:p>
            <a:pPr lvl="2" eaLnBrk="1" latinLnBrk="0" hangingPunct="1"/>
            <a:r>
              <a:rPr kumimoji="0" lang="en-US" dirty="0" smtClean="0"/>
              <a:t>Third level</a:t>
            </a:r>
          </a:p>
          <a:p>
            <a:pPr lvl="3" eaLnBrk="1" latinLnBrk="0" hangingPunct="1"/>
            <a:r>
              <a:rPr kumimoji="0" lang="en-US" dirty="0" smtClean="0"/>
              <a:t>Fourth level</a:t>
            </a:r>
          </a:p>
          <a:p>
            <a:pPr lvl="4" eaLnBrk="1" latinLnBrk="0" hangingPunct="1"/>
            <a:r>
              <a:rPr kumimoji="0" lang="en-US" dirty="0" smtClean="0"/>
              <a:t>Fifth level</a:t>
            </a:r>
            <a:endParaRPr kumimoji="0"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rtl="0" eaLnBrk="1" latinLnBrk="0" hangingPunct="1">
        <a:spcBef>
          <a:spcPct val="0"/>
        </a:spcBef>
        <a:buNone/>
        <a:defRPr kumimoji="0" sz="3300" kern="1200">
          <a:solidFill>
            <a:schemeClr val="accent3">
              <a:shade val="75000"/>
            </a:schemeClr>
          </a:solidFill>
          <a:latin typeface="Calibri" pitchFamily="34" charset="0"/>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Calibri" pitchFamily="34" charset="0"/>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Calibri" pitchFamily="34" charset="0"/>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Calibri" pitchFamily="34" charset="0"/>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Calibri" pitchFamily="34" charset="0"/>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Calibri" pitchFamily="34" charset="0"/>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427480" y="3048000"/>
            <a:ext cx="6400800" cy="1752600"/>
          </a:xfrm>
        </p:spPr>
        <p:txBody>
          <a:bodyPr/>
          <a:lstStyle/>
          <a:p>
            <a:r>
              <a:rPr lang="en-US" dirty="0" smtClean="0"/>
              <a:t>Restaurant and bar sales</a:t>
            </a:r>
            <a:br>
              <a:rPr lang="en-US" dirty="0" smtClean="0"/>
            </a:br>
            <a:endParaRPr lang="en-US" dirty="0" smtClean="0"/>
          </a:p>
          <a:p>
            <a:r>
              <a:rPr lang="en-US" dirty="0" smtClean="0"/>
              <a:t>Restaurant and Bar comps</a:t>
            </a:r>
            <a:endParaRPr lang="en-US" dirty="0"/>
          </a:p>
        </p:txBody>
      </p:sp>
      <p:sp>
        <p:nvSpPr>
          <p:cNvPr id="2" name="Title 1"/>
          <p:cNvSpPr>
            <a:spLocks noGrp="1"/>
          </p:cNvSpPr>
          <p:nvPr>
            <p:ph type="ctrTitle"/>
          </p:nvPr>
        </p:nvSpPr>
        <p:spPr/>
        <p:txBody>
          <a:bodyPr/>
          <a:lstStyle/>
          <a:p>
            <a:r>
              <a:rPr lang="en-US" dirty="0" smtClean="0"/>
              <a:t>State of Nevada </a:t>
            </a:r>
            <a:br>
              <a:rPr lang="en-US" dirty="0" smtClean="0"/>
            </a:br>
            <a:r>
              <a:rPr lang="en-US" dirty="0" smtClean="0"/>
              <a:t>Department of Taxation </a:t>
            </a:r>
            <a:endParaRPr lang="en-US" dirty="0"/>
          </a:p>
        </p:txBody>
      </p:sp>
      <p:pic>
        <p:nvPicPr>
          <p:cNvPr id="4" name="Picture 3"/>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a:xfrm>
            <a:off x="228600" y="304800"/>
            <a:ext cx="1219200" cy="1193259"/>
          </a:xfrm>
          <a:prstGeom prst="rect">
            <a:avLst/>
          </a:prstGeom>
          <a:noFill/>
          <a:extLs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85827397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Complimentary Drinks – Example 2</a:t>
            </a:r>
            <a:endParaRPr lang="en-US" dirty="0"/>
          </a:p>
        </p:txBody>
      </p:sp>
      <p:sp>
        <p:nvSpPr>
          <p:cNvPr id="3" name="Content Placeholder 2"/>
          <p:cNvSpPr>
            <a:spLocks noGrp="1"/>
          </p:cNvSpPr>
          <p:nvPr>
            <p:ph sz="quarter" idx="1"/>
          </p:nvPr>
        </p:nvSpPr>
        <p:spPr/>
        <p:txBody>
          <a:bodyPr/>
          <a:lstStyle/>
          <a:p>
            <a:r>
              <a:rPr lang="en-US" dirty="0" smtClean="0"/>
              <a:t>If comp drinks are run through a designated service bar and there are no cash sales</a:t>
            </a:r>
          </a:p>
          <a:p>
            <a:pPr lvl="1"/>
            <a:r>
              <a:rPr lang="en-US" dirty="0" smtClean="0">
                <a:solidFill>
                  <a:schemeClr val="tx1"/>
                </a:solidFill>
              </a:rPr>
              <a:t>Then you report all direct costs and inventory transfers for the month as that is the cost subject to use tax</a:t>
            </a:r>
          </a:p>
          <a:p>
            <a:pPr marL="274320" lvl="1">
              <a:buClr>
                <a:schemeClr val="accent1"/>
              </a:buClr>
              <a:buSzPct val="85000"/>
              <a:buFont typeface="Wingdings 2"/>
              <a:buChar char=""/>
            </a:pPr>
            <a:r>
              <a:rPr lang="en-US" sz="2700" dirty="0" smtClean="0">
                <a:solidFill>
                  <a:schemeClr val="tx1"/>
                </a:solidFill>
              </a:rPr>
              <a:t>If there is mixture of retail and comp sales</a:t>
            </a:r>
          </a:p>
          <a:p>
            <a:pPr marL="662940" lvl="2" indent="-342900">
              <a:buClr>
                <a:schemeClr val="accent1"/>
              </a:buClr>
              <a:buSzPct val="85000"/>
              <a:buFont typeface="Courier New" panose="02070309020205020404" pitchFamily="49" charset="0"/>
              <a:buChar char="o"/>
            </a:pPr>
            <a:r>
              <a:rPr lang="en-US" sz="2500" dirty="0" smtClean="0"/>
              <a:t>If comp </a:t>
            </a:r>
            <a:r>
              <a:rPr lang="en-US" sz="2500" dirty="0"/>
              <a:t>drinks </a:t>
            </a:r>
            <a:r>
              <a:rPr lang="en-US" sz="2500" dirty="0" smtClean="0"/>
              <a:t>are not rung/recorded </a:t>
            </a:r>
            <a:r>
              <a:rPr lang="en-US" sz="2500" dirty="0"/>
              <a:t>at retail, e.g. $1.00, </a:t>
            </a:r>
            <a:r>
              <a:rPr lang="en-US" sz="2500" dirty="0" smtClean="0"/>
              <a:t>they need </a:t>
            </a:r>
            <a:r>
              <a:rPr lang="en-US" sz="2500" dirty="0"/>
              <a:t>to be revalued to full </a:t>
            </a:r>
            <a:r>
              <a:rPr lang="en-US" sz="2500" dirty="0" smtClean="0"/>
              <a:t>retail selling price in order to obtain an accurate cost </a:t>
            </a:r>
            <a:endParaRPr lang="en-US" sz="2500" dirty="0"/>
          </a:p>
          <a:p>
            <a:endParaRPr lang="en-US" dirty="0" smtClean="0"/>
          </a:p>
        </p:txBody>
      </p:sp>
    </p:spTree>
    <p:extLst>
      <p:ext uri="{BB962C8B-B14F-4D97-AF65-F5344CB8AC3E}">
        <p14:creationId xmlns:p14="http://schemas.microsoft.com/office/powerpoint/2010/main" val="2811355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When Is A Comp Not a Comp?</a:t>
            </a:r>
            <a:endParaRPr lang="en-US" dirty="0"/>
          </a:p>
        </p:txBody>
      </p:sp>
      <p:sp>
        <p:nvSpPr>
          <p:cNvPr id="3" name="Text Placeholder 2"/>
          <p:cNvSpPr>
            <a:spLocks noGrp="1"/>
          </p:cNvSpPr>
          <p:nvPr>
            <p:ph type="body" idx="2"/>
          </p:nvPr>
        </p:nvSpPr>
        <p:spPr/>
        <p:txBody>
          <a:bodyPr/>
          <a:lstStyle/>
          <a:p>
            <a:r>
              <a:rPr lang="en-US" dirty="0" smtClean="0"/>
              <a:t>When a restaurant or bar accepts a comp ticket from another business and has an agreement with the other business for reimbursement</a:t>
            </a:r>
          </a:p>
          <a:p>
            <a:r>
              <a:rPr lang="en-US" b="1" u="sng" dirty="0" smtClean="0"/>
              <a:t>This is considered a sale for the restaurant </a:t>
            </a:r>
            <a:endParaRPr lang="en-US" b="1" u="sng" dirty="0"/>
          </a:p>
        </p:txBody>
      </p:sp>
      <p:sp>
        <p:nvSpPr>
          <p:cNvPr id="4" name="Content Placeholder 3"/>
          <p:cNvSpPr>
            <a:spLocks noGrp="1"/>
          </p:cNvSpPr>
          <p:nvPr>
            <p:ph sz="quarter" idx="1"/>
          </p:nvPr>
        </p:nvSpPr>
        <p:spPr/>
        <p:txBody>
          <a:bodyPr/>
          <a:lstStyle/>
          <a:p>
            <a:r>
              <a:rPr lang="en-US" dirty="0" smtClean="0"/>
              <a:t>Example:</a:t>
            </a:r>
          </a:p>
          <a:p>
            <a:pPr lvl="1"/>
            <a:r>
              <a:rPr lang="en-US" dirty="0" smtClean="0"/>
              <a:t>ABC Restaurant enters into an agreement with XYZ Casino to honor the casino’s comp tickets for food or alcoholic beverage</a:t>
            </a:r>
          </a:p>
          <a:p>
            <a:pPr lvl="1"/>
            <a:r>
              <a:rPr lang="en-US" dirty="0" smtClean="0"/>
              <a:t>ABC accepts a comp ticket from the patron</a:t>
            </a:r>
          </a:p>
          <a:p>
            <a:pPr lvl="2"/>
            <a:r>
              <a:rPr lang="en-US" dirty="0" smtClean="0"/>
              <a:t>The sale is rung at retail and then the comp ticket is applied – usually the patron does not pay anything out of pocket</a:t>
            </a:r>
          </a:p>
          <a:p>
            <a:pPr lvl="1"/>
            <a:r>
              <a:rPr lang="en-US" dirty="0" smtClean="0"/>
              <a:t>ABC bills XYZ Casino for the amount of the sale </a:t>
            </a:r>
            <a:r>
              <a:rPr lang="en-US" u="sng" dirty="0" smtClean="0"/>
              <a:t>plus the sales tax</a:t>
            </a:r>
          </a:p>
          <a:p>
            <a:pPr lvl="1"/>
            <a:r>
              <a:rPr lang="en-US" dirty="0" smtClean="0"/>
              <a:t>XYZ pays an agreed upon amount to ABC </a:t>
            </a:r>
          </a:p>
          <a:p>
            <a:pPr lvl="2"/>
            <a:r>
              <a:rPr lang="en-US" dirty="0"/>
              <a:t>E</a:t>
            </a:r>
            <a:r>
              <a:rPr lang="en-US" dirty="0" smtClean="0"/>
              <a:t>xample 90% of the sale plus the sales tax</a:t>
            </a:r>
          </a:p>
          <a:p>
            <a:pPr lvl="1"/>
            <a:r>
              <a:rPr lang="en-US" dirty="0" smtClean="0"/>
              <a:t>ABC reports the sale on the discounted amount paid to them by XYZ</a:t>
            </a:r>
            <a:endParaRPr lang="en-US" dirty="0"/>
          </a:p>
        </p:txBody>
      </p:sp>
    </p:spTree>
    <p:extLst>
      <p:ext uri="{BB962C8B-B14F-4D97-AF65-F5344CB8AC3E}">
        <p14:creationId xmlns:p14="http://schemas.microsoft.com/office/powerpoint/2010/main" val="126525034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Miscellaneous Reminders</a:t>
            </a:r>
            <a:endParaRPr lang="en-US" dirty="0"/>
          </a:p>
        </p:txBody>
      </p:sp>
      <p:sp>
        <p:nvSpPr>
          <p:cNvPr id="3" name="Text Placeholder 2"/>
          <p:cNvSpPr>
            <a:spLocks noGrp="1"/>
          </p:cNvSpPr>
          <p:nvPr>
            <p:ph type="body" idx="2"/>
          </p:nvPr>
        </p:nvSpPr>
        <p:spPr/>
        <p:txBody>
          <a:bodyPr/>
          <a:lstStyle/>
          <a:p>
            <a:r>
              <a:rPr lang="en-US" dirty="0" smtClean="0"/>
              <a:t>NAC 372.760</a:t>
            </a:r>
          </a:p>
          <a:p>
            <a:r>
              <a:rPr lang="en-US" dirty="0" smtClean="0"/>
              <a:t>NAC 372.520</a:t>
            </a:r>
          </a:p>
          <a:p>
            <a:r>
              <a:rPr lang="en-US" dirty="0" smtClean="0"/>
              <a:t>NAC 372.500</a:t>
            </a:r>
          </a:p>
          <a:p>
            <a:r>
              <a:rPr lang="en-US" dirty="0" smtClean="0"/>
              <a:t>NAC 372.765</a:t>
            </a:r>
            <a:endParaRPr lang="en-US" dirty="0"/>
          </a:p>
        </p:txBody>
      </p:sp>
      <p:sp>
        <p:nvSpPr>
          <p:cNvPr id="4" name="Content Placeholder 3"/>
          <p:cNvSpPr>
            <a:spLocks noGrp="1"/>
          </p:cNvSpPr>
          <p:nvPr>
            <p:ph sz="quarter" idx="1"/>
          </p:nvPr>
        </p:nvSpPr>
        <p:spPr/>
        <p:txBody>
          <a:bodyPr/>
          <a:lstStyle/>
          <a:p>
            <a:r>
              <a:rPr lang="en-US" dirty="0" smtClean="0"/>
              <a:t>Vending Machines</a:t>
            </a:r>
          </a:p>
          <a:p>
            <a:pPr lvl="1"/>
            <a:r>
              <a:rPr lang="en-US" dirty="0" smtClean="0"/>
              <a:t>If you own them you should have a sales tax included sign for the items similar to bar beverage sales</a:t>
            </a:r>
          </a:p>
          <a:p>
            <a:pPr lvl="1"/>
            <a:r>
              <a:rPr lang="en-US" dirty="0" smtClean="0"/>
              <a:t>A permit must be clearly visible on the machine</a:t>
            </a:r>
          </a:p>
          <a:p>
            <a:r>
              <a:rPr lang="en-US" dirty="0" smtClean="0"/>
              <a:t>Over-Collected Tax</a:t>
            </a:r>
          </a:p>
          <a:p>
            <a:pPr lvl="1"/>
            <a:r>
              <a:rPr lang="en-US" dirty="0" smtClean="0"/>
              <a:t>You can either:</a:t>
            </a:r>
          </a:p>
          <a:p>
            <a:pPr lvl="2"/>
            <a:r>
              <a:rPr lang="en-US" dirty="0" smtClean="0"/>
              <a:t>Return the amount to the customer</a:t>
            </a:r>
          </a:p>
          <a:p>
            <a:pPr lvl="2"/>
            <a:r>
              <a:rPr lang="en-US" dirty="0" smtClean="0"/>
              <a:t>Remit the over collected tax to the Department</a:t>
            </a:r>
            <a:endParaRPr lang="en-US" dirty="0"/>
          </a:p>
        </p:txBody>
      </p:sp>
    </p:spTree>
    <p:extLst>
      <p:ext uri="{BB962C8B-B14F-4D97-AF65-F5344CB8AC3E}">
        <p14:creationId xmlns:p14="http://schemas.microsoft.com/office/powerpoint/2010/main" val="240641481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Reminder</a:t>
            </a:r>
            <a:endParaRPr lang="en-US" dirty="0"/>
          </a:p>
        </p:txBody>
      </p:sp>
      <p:sp>
        <p:nvSpPr>
          <p:cNvPr id="3" name="Content Placeholder 2"/>
          <p:cNvSpPr>
            <a:spLocks noGrp="1"/>
          </p:cNvSpPr>
          <p:nvPr>
            <p:ph sz="quarter" idx="1"/>
          </p:nvPr>
        </p:nvSpPr>
        <p:spPr/>
        <p:txBody>
          <a:bodyPr/>
          <a:lstStyle/>
          <a:p>
            <a:r>
              <a:rPr lang="en-US" dirty="0"/>
              <a:t>Please be advised that any responses by the Department made to inquires are only binding if they are in writing, such as Nevada Revised Statutes, Administrative Code, Technical Bulletins, Nevada Tax Notes and written correspondence</a:t>
            </a:r>
          </a:p>
          <a:p>
            <a:endParaRPr lang="en-US" dirty="0"/>
          </a:p>
        </p:txBody>
      </p:sp>
    </p:spTree>
    <p:extLst>
      <p:ext uri="{BB962C8B-B14F-4D97-AF65-F5344CB8AC3E}">
        <p14:creationId xmlns:p14="http://schemas.microsoft.com/office/powerpoint/2010/main" val="40106406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a:t>Hours: Monday through Friday</a:t>
            </a:r>
            <a:br>
              <a:rPr lang="en-US" dirty="0"/>
            </a:br>
            <a:r>
              <a:rPr lang="en-US" dirty="0"/>
              <a:t>              8:00 AM to 5:00 PM </a:t>
            </a:r>
          </a:p>
        </p:txBody>
      </p:sp>
      <p:sp>
        <p:nvSpPr>
          <p:cNvPr id="3" name="Text Placeholder 2"/>
          <p:cNvSpPr>
            <a:spLocks noGrp="1"/>
          </p:cNvSpPr>
          <p:nvPr>
            <p:ph type="body" sz="half" idx="3"/>
          </p:nvPr>
        </p:nvSpPr>
        <p:spPr/>
        <p:txBody>
          <a:bodyPr/>
          <a:lstStyle/>
          <a:p>
            <a:r>
              <a:rPr lang="en-US" sz="2400" dirty="0"/>
              <a:t>Call Center</a:t>
            </a:r>
            <a:br>
              <a:rPr lang="en-US" sz="2400" dirty="0"/>
            </a:br>
            <a:r>
              <a:rPr lang="en-US" sz="2400" dirty="0" smtClean="0"/>
              <a:t>1-866-962-3707</a:t>
            </a:r>
            <a:endParaRPr lang="en-US" sz="2400" dirty="0"/>
          </a:p>
        </p:txBody>
      </p:sp>
      <p:sp>
        <p:nvSpPr>
          <p:cNvPr id="4" name="Content Placeholder 3"/>
          <p:cNvSpPr>
            <a:spLocks noGrp="1"/>
          </p:cNvSpPr>
          <p:nvPr>
            <p:ph sz="quarter" idx="2"/>
          </p:nvPr>
        </p:nvSpPr>
        <p:spPr/>
        <p:txBody>
          <a:bodyPr>
            <a:normAutofit lnSpcReduction="10000"/>
          </a:bodyPr>
          <a:lstStyle/>
          <a:p>
            <a:pPr marL="68580" indent="0">
              <a:buNone/>
            </a:pPr>
            <a:r>
              <a:rPr lang="en-US" dirty="0"/>
              <a:t>Grant Sawyer Office </a:t>
            </a:r>
            <a:r>
              <a:rPr lang="en-US" dirty="0" err="1"/>
              <a:t>Bldg</a:t>
            </a:r>
            <a:endParaRPr lang="en-US" dirty="0"/>
          </a:p>
          <a:p>
            <a:pPr marL="68580" indent="0">
              <a:buNone/>
            </a:pPr>
            <a:r>
              <a:rPr lang="en-US" dirty="0"/>
              <a:t>555 E. Washington Ave.</a:t>
            </a:r>
          </a:p>
          <a:p>
            <a:pPr marL="68580" indent="0">
              <a:buNone/>
            </a:pPr>
            <a:r>
              <a:rPr lang="en-US" dirty="0"/>
              <a:t>Suite, 1300</a:t>
            </a:r>
          </a:p>
          <a:p>
            <a:pPr marL="68580" indent="0">
              <a:buNone/>
            </a:pPr>
            <a:r>
              <a:rPr lang="en-US" dirty="0"/>
              <a:t>Las Vegas, NV 89101</a:t>
            </a:r>
          </a:p>
          <a:p>
            <a:pPr marL="68580" indent="0">
              <a:buNone/>
            </a:pPr>
            <a:endParaRPr lang="en-US" dirty="0"/>
          </a:p>
          <a:p>
            <a:pPr marL="68580" indent="0">
              <a:buNone/>
            </a:pPr>
            <a:r>
              <a:rPr lang="en-US" dirty="0"/>
              <a:t>2550 </a:t>
            </a:r>
            <a:r>
              <a:rPr lang="en-US" dirty="0" err="1"/>
              <a:t>Paseo</a:t>
            </a:r>
            <a:r>
              <a:rPr lang="en-US" dirty="0"/>
              <a:t> Verde Pkwy</a:t>
            </a:r>
          </a:p>
          <a:p>
            <a:pPr marL="68580" indent="0">
              <a:buNone/>
            </a:pPr>
            <a:r>
              <a:rPr lang="en-US" dirty="0"/>
              <a:t>Suite 180</a:t>
            </a:r>
          </a:p>
          <a:p>
            <a:pPr marL="68580" indent="0">
              <a:buNone/>
            </a:pPr>
            <a:r>
              <a:rPr lang="en-US" dirty="0"/>
              <a:t>Henderson, NV 89074</a:t>
            </a:r>
          </a:p>
          <a:p>
            <a:endParaRPr lang="en-US" dirty="0"/>
          </a:p>
        </p:txBody>
      </p:sp>
      <p:sp>
        <p:nvSpPr>
          <p:cNvPr id="5" name="Content Placeholder 4"/>
          <p:cNvSpPr>
            <a:spLocks noGrp="1"/>
          </p:cNvSpPr>
          <p:nvPr>
            <p:ph sz="quarter" idx="4"/>
          </p:nvPr>
        </p:nvSpPr>
        <p:spPr/>
        <p:txBody>
          <a:bodyPr/>
          <a:lstStyle/>
          <a:p>
            <a:pPr marL="68580" indent="0">
              <a:buNone/>
            </a:pPr>
            <a:r>
              <a:rPr lang="en-US" sz="2800" dirty="0"/>
              <a:t>1500 College Pkwy</a:t>
            </a:r>
          </a:p>
          <a:p>
            <a:pPr marL="68580" indent="0">
              <a:buNone/>
            </a:pPr>
            <a:r>
              <a:rPr lang="en-US" sz="2800" dirty="0"/>
              <a:t>Suite 115</a:t>
            </a:r>
          </a:p>
          <a:p>
            <a:pPr marL="68580" indent="0">
              <a:buNone/>
            </a:pPr>
            <a:r>
              <a:rPr lang="en-US" sz="2800" dirty="0"/>
              <a:t>Carson City, NV 89706</a:t>
            </a:r>
          </a:p>
          <a:p>
            <a:pPr marL="68580" indent="0">
              <a:buNone/>
            </a:pPr>
            <a:endParaRPr lang="en-US" sz="2800" dirty="0"/>
          </a:p>
          <a:p>
            <a:pPr marL="68580" indent="0">
              <a:buNone/>
            </a:pPr>
            <a:r>
              <a:rPr lang="en-US" sz="2800" dirty="0"/>
              <a:t>4600 </a:t>
            </a:r>
            <a:r>
              <a:rPr lang="en-US" sz="2800" dirty="0" err="1"/>
              <a:t>Kietzke</a:t>
            </a:r>
            <a:r>
              <a:rPr lang="en-US" sz="2800" dirty="0"/>
              <a:t> Ln</a:t>
            </a:r>
          </a:p>
          <a:p>
            <a:pPr marL="68580" indent="0">
              <a:buNone/>
            </a:pPr>
            <a:r>
              <a:rPr lang="en-US" sz="2800" dirty="0" err="1"/>
              <a:t>Bldg</a:t>
            </a:r>
            <a:r>
              <a:rPr lang="en-US" sz="2800" dirty="0"/>
              <a:t> L, Suite 235</a:t>
            </a:r>
          </a:p>
          <a:p>
            <a:pPr marL="68580" indent="0">
              <a:buNone/>
            </a:pPr>
            <a:r>
              <a:rPr lang="en-US" sz="2800" dirty="0"/>
              <a:t>Reno, NV 89502</a:t>
            </a:r>
          </a:p>
          <a:p>
            <a:endParaRPr lang="en-US" dirty="0"/>
          </a:p>
        </p:txBody>
      </p:sp>
      <p:sp>
        <p:nvSpPr>
          <p:cNvPr id="6" name="Title 5"/>
          <p:cNvSpPr>
            <a:spLocks noGrp="1"/>
          </p:cNvSpPr>
          <p:nvPr>
            <p:ph type="title"/>
          </p:nvPr>
        </p:nvSpPr>
        <p:spPr/>
        <p:txBody>
          <a:bodyPr>
            <a:normAutofit/>
          </a:bodyPr>
          <a:lstStyle/>
          <a:p>
            <a:r>
              <a:rPr lang="en-US" dirty="0"/>
              <a:t>Department Of </a:t>
            </a:r>
            <a:r>
              <a:rPr lang="en-US" dirty="0" smtClean="0"/>
              <a:t>Taxation - Contact </a:t>
            </a:r>
            <a:r>
              <a:rPr lang="en-US" dirty="0"/>
              <a:t>Information</a:t>
            </a:r>
          </a:p>
        </p:txBody>
      </p:sp>
    </p:spTree>
    <p:extLst>
      <p:ext uri="{BB962C8B-B14F-4D97-AF65-F5344CB8AC3E}">
        <p14:creationId xmlns:p14="http://schemas.microsoft.com/office/powerpoint/2010/main" val="15494279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Are Sales of Food Taxable?</a:t>
            </a:r>
            <a:endParaRPr lang="en-US" dirty="0"/>
          </a:p>
        </p:txBody>
      </p:sp>
      <p:sp>
        <p:nvSpPr>
          <p:cNvPr id="3" name="Content Placeholder 2"/>
          <p:cNvSpPr>
            <a:spLocks noGrp="1"/>
          </p:cNvSpPr>
          <p:nvPr>
            <p:ph sz="quarter" idx="1"/>
          </p:nvPr>
        </p:nvSpPr>
        <p:spPr/>
        <p:txBody>
          <a:bodyPr/>
          <a:lstStyle/>
          <a:p>
            <a:r>
              <a:rPr lang="en-US" dirty="0" smtClean="0"/>
              <a:t>When they are prepared food intended for immediate consumption – Yes!</a:t>
            </a:r>
          </a:p>
          <a:p>
            <a:r>
              <a:rPr lang="en-US" dirty="0" smtClean="0"/>
              <a:t>Definition of prepared food:</a:t>
            </a:r>
          </a:p>
          <a:p>
            <a:pPr lvl="1"/>
            <a:r>
              <a:rPr lang="en-US" dirty="0" smtClean="0"/>
              <a:t>Customarily sold with eating utensils provided by the seller</a:t>
            </a:r>
          </a:p>
          <a:p>
            <a:pPr lvl="2"/>
            <a:r>
              <a:rPr lang="en-US" dirty="0" smtClean="0"/>
              <a:t>Includes: plates, napkins, knives, forks, spoons, straws, glasses, or cups</a:t>
            </a:r>
          </a:p>
          <a:p>
            <a:pPr lvl="1"/>
            <a:r>
              <a:rPr lang="en-US" dirty="0" smtClean="0"/>
              <a:t>Sold in a heated state or is heated by the seller</a:t>
            </a:r>
          </a:p>
          <a:p>
            <a:pPr lvl="1"/>
            <a:r>
              <a:rPr lang="en-US" dirty="0" smtClean="0"/>
              <a:t>Two or more food ingredients mixed/combined by the seller for sale as a single item</a:t>
            </a:r>
            <a:endParaRPr lang="en-US" dirty="0"/>
          </a:p>
          <a:p>
            <a:pPr marL="274320" lvl="1" indent="0">
              <a:buNone/>
            </a:pPr>
            <a:r>
              <a:rPr lang="en-US" dirty="0" smtClean="0"/>
              <a:t>NRS 360B.460 and NAC 372.605</a:t>
            </a:r>
          </a:p>
        </p:txBody>
      </p:sp>
    </p:spTree>
    <p:extLst>
      <p:ext uri="{BB962C8B-B14F-4D97-AF65-F5344CB8AC3E}">
        <p14:creationId xmlns:p14="http://schemas.microsoft.com/office/powerpoint/2010/main" val="22967301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included in the Sales Price?</a:t>
            </a:r>
            <a:endParaRPr lang="en-US" dirty="0"/>
          </a:p>
        </p:txBody>
      </p:sp>
      <p:sp>
        <p:nvSpPr>
          <p:cNvPr id="3" name="Text Placeholder 2"/>
          <p:cNvSpPr>
            <a:spLocks noGrp="1"/>
          </p:cNvSpPr>
          <p:nvPr>
            <p:ph type="body" idx="2"/>
          </p:nvPr>
        </p:nvSpPr>
        <p:spPr/>
        <p:txBody>
          <a:bodyPr/>
          <a:lstStyle/>
          <a:p>
            <a:r>
              <a:rPr lang="en-US" dirty="0" smtClean="0"/>
              <a:t>NRS 360B.445</a:t>
            </a:r>
          </a:p>
          <a:p>
            <a:r>
              <a:rPr lang="en-US" dirty="0" smtClean="0"/>
              <a:t>NAC 372.350</a:t>
            </a:r>
            <a:endParaRPr lang="en-US" dirty="0"/>
          </a:p>
        </p:txBody>
      </p:sp>
      <p:sp>
        <p:nvSpPr>
          <p:cNvPr id="4" name="Content Placeholder 3"/>
          <p:cNvSpPr>
            <a:spLocks noGrp="1"/>
          </p:cNvSpPr>
          <p:nvPr>
            <p:ph sz="quarter" idx="1"/>
          </p:nvPr>
        </p:nvSpPr>
        <p:spPr/>
        <p:txBody>
          <a:bodyPr/>
          <a:lstStyle/>
          <a:p>
            <a:r>
              <a:rPr lang="en-US" dirty="0" smtClean="0"/>
              <a:t>Costs that are included in the sales price of the meal are:</a:t>
            </a:r>
          </a:p>
          <a:p>
            <a:pPr lvl="1"/>
            <a:r>
              <a:rPr lang="en-US" dirty="0" smtClean="0"/>
              <a:t>Food and food </a:t>
            </a:r>
            <a:r>
              <a:rPr lang="en-US" dirty="0"/>
              <a:t>i</a:t>
            </a:r>
            <a:r>
              <a:rPr lang="en-US" dirty="0" smtClean="0"/>
              <a:t>ngredients</a:t>
            </a:r>
          </a:p>
          <a:p>
            <a:pPr lvl="1"/>
            <a:r>
              <a:rPr lang="en-US" dirty="0" smtClean="0"/>
              <a:t>Alcoholic beverages and non-alcoholic beverages</a:t>
            </a:r>
          </a:p>
          <a:p>
            <a:pPr lvl="1"/>
            <a:r>
              <a:rPr lang="en-US" dirty="0" smtClean="0"/>
              <a:t>Paper products including but not limited to:</a:t>
            </a:r>
          </a:p>
          <a:p>
            <a:pPr lvl="2"/>
            <a:r>
              <a:rPr lang="en-US" dirty="0" smtClean="0"/>
              <a:t>Napkins</a:t>
            </a:r>
          </a:p>
          <a:p>
            <a:pPr lvl="2"/>
            <a:r>
              <a:rPr lang="en-US" dirty="0" smtClean="0"/>
              <a:t>“To-go” containers</a:t>
            </a:r>
          </a:p>
          <a:p>
            <a:pPr lvl="2"/>
            <a:r>
              <a:rPr lang="en-US" dirty="0" smtClean="0"/>
              <a:t>Straws</a:t>
            </a:r>
          </a:p>
          <a:p>
            <a:pPr lvl="2"/>
            <a:r>
              <a:rPr lang="en-US" dirty="0" smtClean="0"/>
              <a:t>Toothpicks (used in food or beverage)</a:t>
            </a:r>
          </a:p>
          <a:p>
            <a:pPr lvl="2"/>
            <a:r>
              <a:rPr lang="en-US" dirty="0" smtClean="0"/>
              <a:t>Place settings</a:t>
            </a:r>
          </a:p>
          <a:p>
            <a:pPr lvl="2"/>
            <a:r>
              <a:rPr lang="en-US" dirty="0" smtClean="0"/>
              <a:t>Plastic cups/glasses (not reusable)</a:t>
            </a:r>
          </a:p>
          <a:p>
            <a:pPr lvl="1"/>
            <a:endParaRPr lang="en-US" dirty="0"/>
          </a:p>
        </p:txBody>
      </p:sp>
    </p:spTree>
    <p:extLst>
      <p:ext uri="{BB962C8B-B14F-4D97-AF65-F5344CB8AC3E}">
        <p14:creationId xmlns:p14="http://schemas.microsoft.com/office/powerpoint/2010/main" val="40417299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r>
              <a:rPr lang="en-US" dirty="0" smtClean="0"/>
              <a:t>Coupons &amp; Discounts</a:t>
            </a:r>
            <a:endParaRPr lang="en-US" dirty="0"/>
          </a:p>
        </p:txBody>
      </p:sp>
      <p:sp>
        <p:nvSpPr>
          <p:cNvPr id="3" name="Text Placeholder 2"/>
          <p:cNvSpPr>
            <a:spLocks noGrp="1"/>
          </p:cNvSpPr>
          <p:nvPr>
            <p:ph type="body" sz="half" idx="3"/>
          </p:nvPr>
        </p:nvSpPr>
        <p:spPr/>
        <p:txBody>
          <a:bodyPr/>
          <a:lstStyle/>
          <a:p>
            <a:r>
              <a:rPr lang="en-US" dirty="0" smtClean="0"/>
              <a:t>NRS 372.025</a:t>
            </a:r>
            <a:endParaRPr lang="en-US" dirty="0"/>
          </a:p>
        </p:txBody>
      </p:sp>
      <p:sp>
        <p:nvSpPr>
          <p:cNvPr id="4" name="Content Placeholder 3"/>
          <p:cNvSpPr>
            <a:spLocks noGrp="1"/>
          </p:cNvSpPr>
          <p:nvPr>
            <p:ph sz="quarter" idx="2"/>
          </p:nvPr>
        </p:nvSpPr>
        <p:spPr/>
        <p:txBody>
          <a:bodyPr/>
          <a:lstStyle/>
          <a:p>
            <a:r>
              <a:rPr lang="en-US" dirty="0" smtClean="0"/>
              <a:t>Tax is calculated after the discount is applied</a:t>
            </a:r>
          </a:p>
          <a:p>
            <a:pPr lvl="1"/>
            <a:r>
              <a:rPr lang="en-US" dirty="0" smtClean="0"/>
              <a:t>Example:</a:t>
            </a:r>
          </a:p>
          <a:p>
            <a:pPr lvl="2"/>
            <a:r>
              <a:rPr lang="en-US" dirty="0" smtClean="0"/>
              <a:t>Meal 		$10.00</a:t>
            </a:r>
          </a:p>
          <a:p>
            <a:pPr lvl="2"/>
            <a:r>
              <a:rPr lang="en-US" u="sng" dirty="0" smtClean="0"/>
              <a:t>10% Discount 	($1.00</a:t>
            </a:r>
            <a:r>
              <a:rPr lang="en-US" dirty="0" smtClean="0"/>
              <a:t>)</a:t>
            </a:r>
          </a:p>
          <a:p>
            <a:pPr lvl="2"/>
            <a:r>
              <a:rPr lang="en-US" dirty="0" smtClean="0"/>
              <a:t>Taxable 		$9.00</a:t>
            </a:r>
            <a:endParaRPr lang="en-US" dirty="0"/>
          </a:p>
        </p:txBody>
      </p:sp>
      <p:sp>
        <p:nvSpPr>
          <p:cNvPr id="5" name="Content Placeholder 4"/>
          <p:cNvSpPr>
            <a:spLocks noGrp="1"/>
          </p:cNvSpPr>
          <p:nvPr>
            <p:ph sz="quarter" idx="4"/>
          </p:nvPr>
        </p:nvSpPr>
        <p:spPr>
          <a:xfrm>
            <a:off x="4800600" y="2362200"/>
            <a:ext cx="4038600" cy="4038600"/>
          </a:xfrm>
        </p:spPr>
        <p:txBody>
          <a:bodyPr>
            <a:normAutofit fontScale="92500" lnSpcReduction="10000"/>
          </a:bodyPr>
          <a:lstStyle/>
          <a:p>
            <a:r>
              <a:rPr lang="en-US" dirty="0" smtClean="0"/>
              <a:t>“Two for One” coupons</a:t>
            </a:r>
          </a:p>
          <a:p>
            <a:pPr lvl="1"/>
            <a:r>
              <a:rPr lang="en-US" dirty="0" smtClean="0"/>
              <a:t>Tax is due on one meal</a:t>
            </a:r>
          </a:p>
          <a:p>
            <a:r>
              <a:rPr lang="en-US" dirty="0" smtClean="0"/>
              <a:t>Percent off coupons</a:t>
            </a:r>
          </a:p>
          <a:p>
            <a:pPr lvl="1"/>
            <a:r>
              <a:rPr lang="en-US" dirty="0" smtClean="0"/>
              <a:t>Treat same as the discount %</a:t>
            </a:r>
          </a:p>
          <a:p>
            <a:r>
              <a:rPr lang="en-US" dirty="0"/>
              <a:t>Dollar amount coupons</a:t>
            </a:r>
          </a:p>
          <a:p>
            <a:pPr lvl="1"/>
            <a:r>
              <a:rPr lang="en-US" dirty="0"/>
              <a:t>Treat same as the discount %</a:t>
            </a:r>
          </a:p>
          <a:p>
            <a:pPr lvl="2"/>
            <a:r>
              <a:rPr lang="en-US" dirty="0" smtClean="0"/>
              <a:t>If it does not cover the entire sale</a:t>
            </a:r>
          </a:p>
          <a:p>
            <a:r>
              <a:rPr lang="en-US" dirty="0" smtClean="0"/>
              <a:t>Use tax is always due </a:t>
            </a:r>
          </a:p>
          <a:p>
            <a:pPr lvl="2"/>
            <a:r>
              <a:rPr lang="en-US" dirty="0" smtClean="0"/>
              <a:t>On </a:t>
            </a:r>
            <a:r>
              <a:rPr lang="en-US" u="sng" dirty="0" smtClean="0"/>
              <a:t>product cost </a:t>
            </a:r>
            <a:r>
              <a:rPr lang="en-US" dirty="0" smtClean="0"/>
              <a:t>of all alcohol beverages and paper products</a:t>
            </a:r>
            <a:endParaRPr lang="en-US" dirty="0"/>
          </a:p>
        </p:txBody>
      </p:sp>
      <p:sp>
        <p:nvSpPr>
          <p:cNvPr id="6" name="Title 5"/>
          <p:cNvSpPr>
            <a:spLocks noGrp="1"/>
          </p:cNvSpPr>
          <p:nvPr>
            <p:ph type="title"/>
          </p:nvPr>
        </p:nvSpPr>
        <p:spPr/>
        <p:txBody>
          <a:bodyPr/>
          <a:lstStyle/>
          <a:p>
            <a:r>
              <a:rPr lang="en-US" dirty="0" smtClean="0"/>
              <a:t>Reduction to the Sales Price</a:t>
            </a:r>
            <a:endParaRPr lang="en-US" dirty="0"/>
          </a:p>
        </p:txBody>
      </p:sp>
    </p:spTree>
    <p:extLst>
      <p:ext uri="{BB962C8B-B14F-4D97-AF65-F5344CB8AC3E}">
        <p14:creationId xmlns:p14="http://schemas.microsoft.com/office/powerpoint/2010/main" val="237821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Catering and Banquets</a:t>
            </a:r>
            <a:endParaRPr lang="en-US" dirty="0"/>
          </a:p>
        </p:txBody>
      </p:sp>
      <p:sp>
        <p:nvSpPr>
          <p:cNvPr id="3" name="Text Placeholder 2"/>
          <p:cNvSpPr>
            <a:spLocks noGrp="1"/>
          </p:cNvSpPr>
          <p:nvPr>
            <p:ph type="body" idx="2"/>
          </p:nvPr>
        </p:nvSpPr>
        <p:spPr/>
        <p:txBody>
          <a:bodyPr/>
          <a:lstStyle/>
          <a:p>
            <a:r>
              <a:rPr lang="en-US" dirty="0" smtClean="0"/>
              <a:t>Service as part of the sale is considered taxable </a:t>
            </a:r>
          </a:p>
          <a:p>
            <a:r>
              <a:rPr lang="en-US" dirty="0" smtClean="0"/>
              <a:t>NRS 372.025 </a:t>
            </a:r>
          </a:p>
          <a:p>
            <a:r>
              <a:rPr lang="en-US" dirty="0" smtClean="0"/>
              <a:t>NRS 360B.480</a:t>
            </a:r>
            <a:endParaRPr lang="en-US" dirty="0"/>
          </a:p>
        </p:txBody>
      </p:sp>
      <p:sp>
        <p:nvSpPr>
          <p:cNvPr id="4" name="Content Placeholder 3"/>
          <p:cNvSpPr>
            <a:spLocks noGrp="1"/>
          </p:cNvSpPr>
          <p:nvPr>
            <p:ph sz="quarter" idx="1"/>
          </p:nvPr>
        </p:nvSpPr>
        <p:spPr/>
        <p:txBody>
          <a:bodyPr/>
          <a:lstStyle/>
          <a:p>
            <a:r>
              <a:rPr lang="en-US" dirty="0" smtClean="0"/>
              <a:t>Taxable Services:</a:t>
            </a:r>
          </a:p>
          <a:p>
            <a:pPr lvl="1"/>
            <a:r>
              <a:rPr lang="en-US" dirty="0" smtClean="0"/>
              <a:t>Corkage</a:t>
            </a:r>
          </a:p>
          <a:p>
            <a:pPr lvl="1"/>
            <a:r>
              <a:rPr lang="en-US" dirty="0" smtClean="0"/>
              <a:t>Cleanup</a:t>
            </a:r>
          </a:p>
          <a:p>
            <a:pPr lvl="1"/>
            <a:r>
              <a:rPr lang="en-US" dirty="0" smtClean="0"/>
              <a:t>Setup Service</a:t>
            </a:r>
          </a:p>
          <a:p>
            <a:pPr lvl="1"/>
            <a:r>
              <a:rPr lang="en-US" dirty="0" smtClean="0"/>
              <a:t>Carving Fees</a:t>
            </a:r>
          </a:p>
          <a:p>
            <a:pPr lvl="1"/>
            <a:r>
              <a:rPr lang="en-US" dirty="0" smtClean="0"/>
              <a:t>Mandatory Gratuities</a:t>
            </a:r>
          </a:p>
          <a:p>
            <a:pPr lvl="2"/>
            <a:r>
              <a:rPr lang="en-US" dirty="0" smtClean="0"/>
              <a:t>Note: non-taxable if the entire amount is passed on to the employees</a:t>
            </a:r>
          </a:p>
          <a:p>
            <a:pPr lvl="1"/>
            <a:endParaRPr lang="en-US" dirty="0"/>
          </a:p>
          <a:p>
            <a:r>
              <a:rPr lang="en-US" dirty="0" smtClean="0"/>
              <a:t>Non-Taxable Services:</a:t>
            </a:r>
          </a:p>
          <a:p>
            <a:pPr lvl="1"/>
            <a:r>
              <a:rPr lang="en-US" dirty="0" smtClean="0"/>
              <a:t>Room Rental</a:t>
            </a:r>
          </a:p>
          <a:p>
            <a:pPr lvl="1"/>
            <a:r>
              <a:rPr lang="en-US" dirty="0" smtClean="0"/>
              <a:t>Voluntary Tips to the Servers</a:t>
            </a:r>
            <a:endParaRPr lang="en-US" dirty="0"/>
          </a:p>
        </p:txBody>
      </p:sp>
    </p:spTree>
    <p:extLst>
      <p:ext uri="{BB962C8B-B14F-4D97-AF65-F5344CB8AC3E}">
        <p14:creationId xmlns:p14="http://schemas.microsoft.com/office/powerpoint/2010/main" val="20674161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Exempt Sales – No Tax Charged</a:t>
            </a:r>
            <a:endParaRPr lang="en-US" dirty="0"/>
          </a:p>
        </p:txBody>
      </p:sp>
      <p:sp>
        <p:nvSpPr>
          <p:cNvPr id="3" name="Content Placeholder 2"/>
          <p:cNvSpPr>
            <a:spLocks noGrp="1"/>
          </p:cNvSpPr>
          <p:nvPr>
            <p:ph sz="half" idx="1"/>
          </p:nvPr>
        </p:nvSpPr>
        <p:spPr/>
        <p:txBody>
          <a:bodyPr>
            <a:normAutofit/>
          </a:bodyPr>
          <a:lstStyle/>
          <a:p>
            <a:r>
              <a:rPr lang="en-US" dirty="0" smtClean="0"/>
              <a:t>Sales to US Government</a:t>
            </a:r>
          </a:p>
          <a:p>
            <a:r>
              <a:rPr lang="en-US" dirty="0" smtClean="0"/>
              <a:t>Sales to the State of Nevada</a:t>
            </a:r>
          </a:p>
          <a:p>
            <a:r>
              <a:rPr lang="en-US" dirty="0" smtClean="0"/>
              <a:t>Sales to approved </a:t>
            </a:r>
            <a:r>
              <a:rPr lang="en-US" b="1" u="sng" dirty="0" smtClean="0"/>
              <a:t>Nevada</a:t>
            </a:r>
            <a:r>
              <a:rPr lang="en-US" dirty="0" smtClean="0"/>
              <a:t> exempt entities </a:t>
            </a:r>
          </a:p>
          <a:p>
            <a:pPr lvl="1"/>
            <a:r>
              <a:rPr lang="en-US" dirty="0" smtClean="0"/>
              <a:t>Churches</a:t>
            </a:r>
          </a:p>
          <a:p>
            <a:pPr lvl="1"/>
            <a:r>
              <a:rPr lang="en-US" dirty="0" smtClean="0"/>
              <a:t>Schools</a:t>
            </a:r>
          </a:p>
          <a:p>
            <a:pPr lvl="1"/>
            <a:r>
              <a:rPr lang="en-US" dirty="0" smtClean="0"/>
              <a:t>Charities</a:t>
            </a:r>
          </a:p>
          <a:p>
            <a:r>
              <a:rPr lang="en-US" dirty="0" smtClean="0"/>
              <a:t>Sales to certain members of the </a:t>
            </a:r>
            <a:r>
              <a:rPr lang="en-US" b="1" u="sng" dirty="0" smtClean="0"/>
              <a:t>Nevada</a:t>
            </a:r>
            <a:r>
              <a:rPr lang="en-US" dirty="0" smtClean="0"/>
              <a:t> National Guard and their families</a:t>
            </a:r>
          </a:p>
          <a:p>
            <a:endParaRPr lang="en-US" dirty="0"/>
          </a:p>
        </p:txBody>
      </p:sp>
      <p:sp>
        <p:nvSpPr>
          <p:cNvPr id="4" name="Content Placeholder 3"/>
          <p:cNvSpPr>
            <a:spLocks noGrp="1"/>
          </p:cNvSpPr>
          <p:nvPr>
            <p:ph sz="half" idx="2"/>
          </p:nvPr>
        </p:nvSpPr>
        <p:spPr/>
        <p:txBody>
          <a:bodyPr>
            <a:normAutofit/>
          </a:bodyPr>
          <a:lstStyle/>
          <a:p>
            <a:r>
              <a:rPr lang="en-US" i="1" dirty="0"/>
              <a:t>Note: All of these require documentation to prove the exempt status, such as, exemption letters AND keep in mind these exemptions are </a:t>
            </a:r>
            <a:r>
              <a:rPr lang="en-US" b="1" i="1" u="sng" dirty="0"/>
              <a:t>only for the entity not their </a:t>
            </a:r>
            <a:r>
              <a:rPr lang="en-US" b="1" i="1" u="sng" dirty="0" smtClean="0"/>
              <a:t>employees</a:t>
            </a:r>
          </a:p>
          <a:p>
            <a:endParaRPr lang="en-US" b="1" i="1" u="sng" dirty="0"/>
          </a:p>
          <a:p>
            <a:pPr marL="0" indent="0">
              <a:buNone/>
            </a:pPr>
            <a:endParaRPr lang="en-US" i="1" dirty="0"/>
          </a:p>
          <a:p>
            <a:pPr marL="0" indent="0">
              <a:buNone/>
            </a:pPr>
            <a:r>
              <a:rPr lang="en-US" i="1" dirty="0"/>
              <a:t>NRS 372.325, NRS 372.326, NRS 372.7281</a:t>
            </a:r>
          </a:p>
          <a:p>
            <a:endParaRPr lang="en-US" i="1" dirty="0"/>
          </a:p>
          <a:p>
            <a:endParaRPr lang="en-US" dirty="0"/>
          </a:p>
        </p:txBody>
      </p:sp>
    </p:spTree>
    <p:extLst>
      <p:ext uri="{BB962C8B-B14F-4D97-AF65-F5344CB8AC3E}">
        <p14:creationId xmlns:p14="http://schemas.microsoft.com/office/powerpoint/2010/main" val="26643426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Bar Sales – Can You Include Tax?</a:t>
            </a:r>
            <a:endParaRPr lang="en-US" dirty="0"/>
          </a:p>
        </p:txBody>
      </p:sp>
      <p:sp>
        <p:nvSpPr>
          <p:cNvPr id="5" name="Text Placeholder 4"/>
          <p:cNvSpPr>
            <a:spLocks noGrp="1"/>
          </p:cNvSpPr>
          <p:nvPr>
            <p:ph type="body" idx="2"/>
          </p:nvPr>
        </p:nvSpPr>
        <p:spPr/>
        <p:txBody>
          <a:bodyPr/>
          <a:lstStyle/>
          <a:p>
            <a:r>
              <a:rPr lang="en-US" dirty="0" smtClean="0"/>
              <a:t>NAC 372.760</a:t>
            </a:r>
            <a:endParaRPr lang="en-US" dirty="0"/>
          </a:p>
        </p:txBody>
      </p:sp>
      <p:sp>
        <p:nvSpPr>
          <p:cNvPr id="3" name="Content Placeholder 2"/>
          <p:cNvSpPr>
            <a:spLocks noGrp="1"/>
          </p:cNvSpPr>
          <p:nvPr>
            <p:ph sz="quarter" idx="1"/>
          </p:nvPr>
        </p:nvSpPr>
        <p:spPr/>
        <p:txBody>
          <a:bodyPr/>
          <a:lstStyle/>
          <a:p>
            <a:r>
              <a:rPr lang="en-US" dirty="0" smtClean="0"/>
              <a:t>Yes…. But…</a:t>
            </a:r>
          </a:p>
          <a:p>
            <a:r>
              <a:rPr lang="en-US" dirty="0" smtClean="0"/>
              <a:t>You must:</a:t>
            </a:r>
          </a:p>
          <a:p>
            <a:pPr lvl="1"/>
            <a:r>
              <a:rPr lang="en-US" dirty="0" smtClean="0"/>
              <a:t>Have a sign clearly visible to your customers indicating sales tax is included</a:t>
            </a:r>
          </a:p>
          <a:p>
            <a:pPr lvl="1"/>
            <a:r>
              <a:rPr lang="en-US" dirty="0" smtClean="0"/>
              <a:t>OR</a:t>
            </a:r>
          </a:p>
          <a:p>
            <a:pPr lvl="1"/>
            <a:r>
              <a:rPr lang="en-US" dirty="0" smtClean="0"/>
              <a:t>You may have a statement on the customers receipt</a:t>
            </a:r>
          </a:p>
        </p:txBody>
      </p:sp>
    </p:spTree>
    <p:extLst>
      <p:ext uri="{BB962C8B-B14F-4D97-AF65-F5344CB8AC3E}">
        <p14:creationId xmlns:p14="http://schemas.microsoft.com/office/powerpoint/2010/main" val="39788120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About Items Given Away?</a:t>
            </a:r>
            <a:endParaRPr lang="en-US" dirty="0"/>
          </a:p>
        </p:txBody>
      </p:sp>
      <p:sp>
        <p:nvSpPr>
          <p:cNvPr id="3" name="Content Placeholder 2"/>
          <p:cNvSpPr>
            <a:spLocks noGrp="1"/>
          </p:cNvSpPr>
          <p:nvPr>
            <p:ph sz="quarter" idx="1"/>
          </p:nvPr>
        </p:nvSpPr>
        <p:spPr/>
        <p:txBody>
          <a:bodyPr/>
          <a:lstStyle/>
          <a:p>
            <a:r>
              <a:rPr lang="en-US" dirty="0" smtClean="0"/>
              <a:t>Complimentary Meals</a:t>
            </a:r>
          </a:p>
          <a:p>
            <a:pPr lvl="1"/>
            <a:r>
              <a:rPr lang="en-US" dirty="0" smtClean="0"/>
              <a:t>As of 06/13/2013, food and non-alcoholic beverages given away to patrons and employees are </a:t>
            </a:r>
            <a:r>
              <a:rPr lang="en-US" b="1" u="sng" dirty="0" smtClean="0"/>
              <a:t>no longer taxable</a:t>
            </a:r>
          </a:p>
          <a:p>
            <a:pPr lvl="1"/>
            <a:r>
              <a:rPr lang="en-US" dirty="0" smtClean="0"/>
              <a:t>The paper products associated with the employee meals and non-alcoholic beverages are subject to use tax by the employer</a:t>
            </a:r>
          </a:p>
          <a:p>
            <a:r>
              <a:rPr lang="en-US" dirty="0" smtClean="0"/>
              <a:t>Complimentary Alcoholic Beverages </a:t>
            </a:r>
          </a:p>
          <a:p>
            <a:pPr lvl="1"/>
            <a:r>
              <a:rPr lang="en-US" dirty="0" smtClean="0"/>
              <a:t>Taxable based on the cost of the alcohol, mixes, garnishments and paper products given away</a:t>
            </a:r>
          </a:p>
          <a:p>
            <a:pPr lvl="1"/>
            <a:r>
              <a:rPr lang="en-US" dirty="0" smtClean="0"/>
              <a:t>Seller is responsible for paying and reporting the use tax</a:t>
            </a:r>
          </a:p>
          <a:p>
            <a:pPr marL="0" indent="0">
              <a:buNone/>
            </a:pPr>
            <a:endParaRPr lang="en-US" dirty="0" smtClean="0"/>
          </a:p>
          <a:p>
            <a:pPr lvl="1"/>
            <a:endParaRPr lang="en-US" dirty="0"/>
          </a:p>
        </p:txBody>
      </p:sp>
    </p:spTree>
    <p:extLst>
      <p:ext uri="{BB962C8B-B14F-4D97-AF65-F5344CB8AC3E}">
        <p14:creationId xmlns:p14="http://schemas.microsoft.com/office/powerpoint/2010/main" val="19166669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Complimentary Drinks – Example 1</a:t>
            </a:r>
            <a:endParaRPr lang="en-US" dirty="0"/>
          </a:p>
        </p:txBody>
      </p:sp>
      <p:sp>
        <p:nvSpPr>
          <p:cNvPr id="5" name="Content Placeholder 4"/>
          <p:cNvSpPr>
            <a:spLocks noGrp="1"/>
          </p:cNvSpPr>
          <p:nvPr>
            <p:ph sz="half" idx="1"/>
          </p:nvPr>
        </p:nvSpPr>
        <p:spPr>
          <a:xfrm>
            <a:off x="301752" y="1371600"/>
            <a:ext cx="4038600" cy="5029200"/>
          </a:xfrm>
        </p:spPr>
        <p:txBody>
          <a:bodyPr>
            <a:normAutofit fontScale="92500" lnSpcReduction="10000"/>
          </a:bodyPr>
          <a:lstStyle/>
          <a:p>
            <a:r>
              <a:rPr lang="en-US" dirty="0" smtClean="0"/>
              <a:t>If comp drinks and cash sales come from same bar inventory</a:t>
            </a:r>
          </a:p>
          <a:p>
            <a:pPr lvl="1"/>
            <a:r>
              <a:rPr lang="en-US" dirty="0" smtClean="0"/>
              <a:t>Use the current cost of your beverages (beer, wine, liquor)</a:t>
            </a:r>
          </a:p>
          <a:p>
            <a:pPr lvl="1"/>
            <a:r>
              <a:rPr lang="en-US" dirty="0" smtClean="0"/>
              <a:t>Add the cost of your paper products to get your total cost</a:t>
            </a:r>
          </a:p>
          <a:p>
            <a:pPr lvl="1"/>
            <a:r>
              <a:rPr lang="en-US" dirty="0" smtClean="0"/>
              <a:t>Divide the total cost by the </a:t>
            </a:r>
            <a:r>
              <a:rPr lang="en-US" u="sng" dirty="0" smtClean="0"/>
              <a:t>retail value </a:t>
            </a:r>
            <a:r>
              <a:rPr lang="en-US" dirty="0" smtClean="0"/>
              <a:t>of the drinks to calculate the cost of goods sold percentage (COGS%)</a:t>
            </a:r>
          </a:p>
          <a:p>
            <a:pPr lvl="1"/>
            <a:r>
              <a:rPr lang="en-US" dirty="0" smtClean="0"/>
              <a:t>Multiply the retail value of the comp drinks by your COGS% to obtain the cost subject to use tax</a:t>
            </a:r>
          </a:p>
          <a:p>
            <a:pPr lvl="1"/>
            <a:endParaRPr lang="en-US" dirty="0"/>
          </a:p>
        </p:txBody>
      </p:sp>
      <p:graphicFrame>
        <p:nvGraphicFramePr>
          <p:cNvPr id="8" name="Table 7"/>
          <p:cNvGraphicFramePr>
            <a:graphicFrameLocks noGrp="1"/>
          </p:cNvGraphicFramePr>
          <p:nvPr>
            <p:extLst>
              <p:ext uri="{D42A27DB-BD31-4B8C-83A1-F6EECF244321}">
                <p14:modId xmlns:p14="http://schemas.microsoft.com/office/powerpoint/2010/main" val="497498583"/>
              </p:ext>
            </p:extLst>
          </p:nvPr>
        </p:nvGraphicFramePr>
        <p:xfrm>
          <a:off x="4800600" y="1524000"/>
          <a:ext cx="4038600" cy="838200"/>
        </p:xfrm>
        <a:graphic>
          <a:graphicData uri="http://schemas.openxmlformats.org/drawingml/2006/table">
            <a:tbl>
              <a:tblPr firstRow="1" bandRow="1">
                <a:tableStyleId>{5C22544A-7EE6-4342-B048-85BDC9FD1C3A}</a:tableStyleId>
              </a:tblPr>
              <a:tblGrid>
                <a:gridCol w="1346200"/>
                <a:gridCol w="1346200"/>
                <a:gridCol w="1346200"/>
              </a:tblGrid>
              <a:tr h="419100">
                <a:tc>
                  <a:txBody>
                    <a:bodyPr/>
                    <a:lstStyle/>
                    <a:p>
                      <a:r>
                        <a:rPr lang="en-US" sz="1500" dirty="0" smtClean="0">
                          <a:latin typeface="Calibri" pitchFamily="34" charset="0"/>
                        </a:rPr>
                        <a:t>Cash Sales</a:t>
                      </a:r>
                      <a:endParaRPr lang="en-US" sz="1500" dirty="0">
                        <a:latin typeface="Calibri" pitchFamily="34" charset="0"/>
                      </a:endParaRPr>
                    </a:p>
                  </a:txBody>
                  <a:tcPr/>
                </a:tc>
                <a:tc>
                  <a:txBody>
                    <a:bodyPr/>
                    <a:lstStyle/>
                    <a:p>
                      <a:r>
                        <a:rPr lang="en-US" sz="1500" dirty="0" smtClean="0">
                          <a:latin typeface="Calibri" pitchFamily="34" charset="0"/>
                        </a:rPr>
                        <a:t>Comp Sales</a:t>
                      </a:r>
                      <a:endParaRPr lang="en-US" sz="1500" dirty="0">
                        <a:latin typeface="Calibri" pitchFamily="34" charset="0"/>
                      </a:endParaRPr>
                    </a:p>
                  </a:txBody>
                  <a:tcPr/>
                </a:tc>
                <a:tc>
                  <a:txBody>
                    <a:bodyPr/>
                    <a:lstStyle/>
                    <a:p>
                      <a:r>
                        <a:rPr lang="en-US" sz="1500" dirty="0" smtClean="0">
                          <a:latin typeface="Calibri" pitchFamily="34" charset="0"/>
                        </a:rPr>
                        <a:t>Total Sales</a:t>
                      </a:r>
                      <a:endParaRPr lang="en-US" sz="1500" dirty="0">
                        <a:latin typeface="Calibri" pitchFamily="34" charset="0"/>
                      </a:endParaRPr>
                    </a:p>
                  </a:txBody>
                  <a:tcPr/>
                </a:tc>
              </a:tr>
              <a:tr h="419100">
                <a:tc>
                  <a:txBody>
                    <a:bodyPr/>
                    <a:lstStyle/>
                    <a:p>
                      <a:r>
                        <a:rPr lang="en-US" dirty="0" smtClean="0">
                          <a:latin typeface="Calibri" pitchFamily="34" charset="0"/>
                        </a:rPr>
                        <a:t>$5,000</a:t>
                      </a:r>
                      <a:endParaRPr lang="en-US" dirty="0">
                        <a:latin typeface="Calibri" pitchFamily="34" charset="0"/>
                      </a:endParaRPr>
                    </a:p>
                  </a:txBody>
                  <a:tcPr/>
                </a:tc>
                <a:tc>
                  <a:txBody>
                    <a:bodyPr/>
                    <a:lstStyle/>
                    <a:p>
                      <a:r>
                        <a:rPr lang="en-US" dirty="0" smtClean="0">
                          <a:latin typeface="Calibri" pitchFamily="34" charset="0"/>
                        </a:rPr>
                        <a:t>$2,000</a:t>
                      </a:r>
                      <a:endParaRPr lang="en-US" dirty="0">
                        <a:latin typeface="Calibri" pitchFamily="34" charset="0"/>
                      </a:endParaRPr>
                    </a:p>
                  </a:txBody>
                  <a:tcPr/>
                </a:tc>
                <a:tc>
                  <a:txBody>
                    <a:bodyPr/>
                    <a:lstStyle/>
                    <a:p>
                      <a:r>
                        <a:rPr lang="en-US" dirty="0" smtClean="0">
                          <a:latin typeface="Calibri" pitchFamily="34" charset="0"/>
                        </a:rPr>
                        <a:t>$7,000</a:t>
                      </a:r>
                      <a:endParaRPr lang="en-US" dirty="0">
                        <a:latin typeface="Calibri" pitchFamily="34" charset="0"/>
                      </a:endParaRPr>
                    </a:p>
                  </a:txBody>
                  <a:tcPr/>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599867178"/>
              </p:ext>
            </p:extLst>
          </p:nvPr>
        </p:nvGraphicFramePr>
        <p:xfrm>
          <a:off x="4800600" y="2743200"/>
          <a:ext cx="4038600" cy="838200"/>
        </p:xfrm>
        <a:graphic>
          <a:graphicData uri="http://schemas.openxmlformats.org/drawingml/2006/table">
            <a:tbl>
              <a:tblPr firstRow="1" bandRow="1">
                <a:tableStyleId>{5C22544A-7EE6-4342-B048-85BDC9FD1C3A}</a:tableStyleId>
              </a:tblPr>
              <a:tblGrid>
                <a:gridCol w="1346200"/>
                <a:gridCol w="1346200"/>
                <a:gridCol w="1346200"/>
              </a:tblGrid>
              <a:tr h="419100">
                <a:tc>
                  <a:txBody>
                    <a:bodyPr/>
                    <a:lstStyle/>
                    <a:p>
                      <a:r>
                        <a:rPr lang="en-US" sz="1500" dirty="0" smtClean="0">
                          <a:latin typeface="Calibri" pitchFamily="34" charset="0"/>
                        </a:rPr>
                        <a:t>Beverage</a:t>
                      </a:r>
                      <a:r>
                        <a:rPr lang="en-US" sz="1500" baseline="0" dirty="0" smtClean="0">
                          <a:latin typeface="Calibri" pitchFamily="34" charset="0"/>
                        </a:rPr>
                        <a:t> Cost</a:t>
                      </a:r>
                      <a:endParaRPr lang="en-US" sz="1500" dirty="0">
                        <a:latin typeface="Calibri" pitchFamily="34" charset="0"/>
                      </a:endParaRPr>
                    </a:p>
                  </a:txBody>
                  <a:tcPr/>
                </a:tc>
                <a:tc>
                  <a:txBody>
                    <a:bodyPr/>
                    <a:lstStyle/>
                    <a:p>
                      <a:r>
                        <a:rPr lang="en-US" sz="1500" dirty="0" smtClean="0">
                          <a:latin typeface="Calibri" pitchFamily="34" charset="0"/>
                        </a:rPr>
                        <a:t>Paper Costs</a:t>
                      </a:r>
                      <a:endParaRPr lang="en-US" sz="1500" dirty="0">
                        <a:latin typeface="Calibri" pitchFamily="34" charset="0"/>
                      </a:endParaRPr>
                    </a:p>
                  </a:txBody>
                  <a:tcPr/>
                </a:tc>
                <a:tc>
                  <a:txBody>
                    <a:bodyPr/>
                    <a:lstStyle/>
                    <a:p>
                      <a:r>
                        <a:rPr lang="en-US" sz="1500" dirty="0" smtClean="0">
                          <a:latin typeface="Calibri" pitchFamily="34" charset="0"/>
                        </a:rPr>
                        <a:t>Total Cost</a:t>
                      </a:r>
                      <a:endParaRPr lang="en-US" sz="1500" dirty="0">
                        <a:latin typeface="Calibri" pitchFamily="34" charset="0"/>
                      </a:endParaRPr>
                    </a:p>
                  </a:txBody>
                  <a:tcPr/>
                </a:tc>
              </a:tr>
              <a:tr h="419100">
                <a:tc>
                  <a:txBody>
                    <a:bodyPr/>
                    <a:lstStyle/>
                    <a:p>
                      <a:r>
                        <a:rPr lang="en-US" dirty="0" smtClean="0">
                          <a:latin typeface="Calibri" pitchFamily="34" charset="0"/>
                        </a:rPr>
                        <a:t>$1,500</a:t>
                      </a:r>
                      <a:endParaRPr lang="en-US" dirty="0">
                        <a:latin typeface="Calibri" pitchFamily="34" charset="0"/>
                      </a:endParaRPr>
                    </a:p>
                  </a:txBody>
                  <a:tcPr/>
                </a:tc>
                <a:tc>
                  <a:txBody>
                    <a:bodyPr/>
                    <a:lstStyle/>
                    <a:p>
                      <a:r>
                        <a:rPr lang="en-US" dirty="0" smtClean="0">
                          <a:latin typeface="Calibri" pitchFamily="34" charset="0"/>
                        </a:rPr>
                        <a:t>$200</a:t>
                      </a:r>
                      <a:endParaRPr lang="en-US" dirty="0">
                        <a:latin typeface="Calibri" pitchFamily="34" charset="0"/>
                      </a:endParaRPr>
                    </a:p>
                  </a:txBody>
                  <a:tcPr/>
                </a:tc>
                <a:tc>
                  <a:txBody>
                    <a:bodyPr/>
                    <a:lstStyle/>
                    <a:p>
                      <a:r>
                        <a:rPr lang="en-US" dirty="0" smtClean="0">
                          <a:latin typeface="Calibri" pitchFamily="34" charset="0"/>
                        </a:rPr>
                        <a:t>$1,700</a:t>
                      </a:r>
                      <a:endParaRPr lang="en-US" dirty="0">
                        <a:latin typeface="Calibri" pitchFamily="34" charset="0"/>
                      </a:endParaRPr>
                    </a:p>
                  </a:txBody>
                  <a:tcPr/>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26268999"/>
              </p:ext>
            </p:extLst>
          </p:nvPr>
        </p:nvGraphicFramePr>
        <p:xfrm>
          <a:off x="4800600" y="3962400"/>
          <a:ext cx="4038600" cy="838200"/>
        </p:xfrm>
        <a:graphic>
          <a:graphicData uri="http://schemas.openxmlformats.org/drawingml/2006/table">
            <a:tbl>
              <a:tblPr firstRow="1" bandRow="1">
                <a:tableStyleId>{5C22544A-7EE6-4342-B048-85BDC9FD1C3A}</a:tableStyleId>
              </a:tblPr>
              <a:tblGrid>
                <a:gridCol w="1346200"/>
                <a:gridCol w="1346200"/>
                <a:gridCol w="1346200"/>
              </a:tblGrid>
              <a:tr h="419100">
                <a:tc>
                  <a:txBody>
                    <a:bodyPr/>
                    <a:lstStyle/>
                    <a:p>
                      <a:r>
                        <a:rPr lang="en-US" sz="1500" dirty="0" smtClean="0">
                          <a:latin typeface="Calibri" pitchFamily="34" charset="0"/>
                        </a:rPr>
                        <a:t>Total</a:t>
                      </a:r>
                      <a:r>
                        <a:rPr lang="en-US" sz="1500" baseline="0" dirty="0" smtClean="0">
                          <a:latin typeface="Calibri" pitchFamily="34" charset="0"/>
                        </a:rPr>
                        <a:t> Cost</a:t>
                      </a:r>
                      <a:endParaRPr lang="en-US" sz="1500" dirty="0">
                        <a:latin typeface="Calibri" pitchFamily="34" charset="0"/>
                      </a:endParaRPr>
                    </a:p>
                  </a:txBody>
                  <a:tcPr/>
                </a:tc>
                <a:tc>
                  <a:txBody>
                    <a:bodyPr/>
                    <a:lstStyle/>
                    <a:p>
                      <a:r>
                        <a:rPr lang="en-US" sz="1500" dirty="0" smtClean="0">
                          <a:latin typeface="Calibri" pitchFamily="34" charset="0"/>
                        </a:rPr>
                        <a:t>Total Sales</a:t>
                      </a:r>
                      <a:endParaRPr lang="en-US" sz="1500" dirty="0">
                        <a:latin typeface="Calibri" pitchFamily="34" charset="0"/>
                      </a:endParaRPr>
                    </a:p>
                  </a:txBody>
                  <a:tcPr/>
                </a:tc>
                <a:tc>
                  <a:txBody>
                    <a:bodyPr/>
                    <a:lstStyle/>
                    <a:p>
                      <a:r>
                        <a:rPr lang="en-US" sz="1500" dirty="0" smtClean="0">
                          <a:latin typeface="Calibri" pitchFamily="34" charset="0"/>
                        </a:rPr>
                        <a:t>COGS%</a:t>
                      </a:r>
                      <a:endParaRPr lang="en-US" sz="1500" dirty="0">
                        <a:latin typeface="Calibri" pitchFamily="34" charset="0"/>
                      </a:endParaRPr>
                    </a:p>
                  </a:txBody>
                  <a:tcPr/>
                </a:tc>
              </a:tr>
              <a:tr h="419100">
                <a:tc>
                  <a:txBody>
                    <a:bodyPr/>
                    <a:lstStyle/>
                    <a:p>
                      <a:r>
                        <a:rPr lang="en-US" dirty="0" smtClean="0">
                          <a:latin typeface="Calibri" pitchFamily="34" charset="0"/>
                        </a:rPr>
                        <a:t>$1,700</a:t>
                      </a:r>
                      <a:endParaRPr lang="en-US" dirty="0">
                        <a:latin typeface="Calibri" pitchFamily="34" charset="0"/>
                      </a:endParaRPr>
                    </a:p>
                  </a:txBody>
                  <a:tcPr/>
                </a:tc>
                <a:tc>
                  <a:txBody>
                    <a:bodyPr/>
                    <a:lstStyle/>
                    <a:p>
                      <a:r>
                        <a:rPr lang="en-US" dirty="0" smtClean="0">
                          <a:latin typeface="Calibri" pitchFamily="34" charset="0"/>
                        </a:rPr>
                        <a:t>$7,000</a:t>
                      </a:r>
                      <a:endParaRPr lang="en-US" dirty="0">
                        <a:latin typeface="Calibri" pitchFamily="34" charset="0"/>
                      </a:endParaRPr>
                    </a:p>
                  </a:txBody>
                  <a:tcPr/>
                </a:tc>
                <a:tc>
                  <a:txBody>
                    <a:bodyPr/>
                    <a:lstStyle/>
                    <a:p>
                      <a:r>
                        <a:rPr lang="en-US" dirty="0" smtClean="0">
                          <a:latin typeface="Calibri" pitchFamily="34" charset="0"/>
                        </a:rPr>
                        <a:t>24%</a:t>
                      </a:r>
                      <a:endParaRPr lang="en-US" dirty="0">
                        <a:latin typeface="Calibri" pitchFamily="34" charset="0"/>
                      </a:endParaRPr>
                    </a:p>
                  </a:txBody>
                  <a:tcPr/>
                </a:tc>
              </a:tr>
            </a:tbl>
          </a:graphicData>
        </a:graphic>
      </p:graphicFrame>
      <p:graphicFrame>
        <p:nvGraphicFramePr>
          <p:cNvPr id="12" name="Table 11"/>
          <p:cNvGraphicFramePr>
            <a:graphicFrameLocks noGrp="1"/>
          </p:cNvGraphicFramePr>
          <p:nvPr>
            <p:extLst>
              <p:ext uri="{D42A27DB-BD31-4B8C-83A1-F6EECF244321}">
                <p14:modId xmlns:p14="http://schemas.microsoft.com/office/powerpoint/2010/main" val="195393966"/>
              </p:ext>
            </p:extLst>
          </p:nvPr>
        </p:nvGraphicFramePr>
        <p:xfrm>
          <a:off x="4800600" y="5181600"/>
          <a:ext cx="4038600" cy="838200"/>
        </p:xfrm>
        <a:graphic>
          <a:graphicData uri="http://schemas.openxmlformats.org/drawingml/2006/table">
            <a:tbl>
              <a:tblPr firstRow="1" bandRow="1">
                <a:tableStyleId>{5C22544A-7EE6-4342-B048-85BDC9FD1C3A}</a:tableStyleId>
              </a:tblPr>
              <a:tblGrid>
                <a:gridCol w="1346200"/>
                <a:gridCol w="1346200"/>
                <a:gridCol w="1346200"/>
              </a:tblGrid>
              <a:tr h="419100">
                <a:tc>
                  <a:txBody>
                    <a:bodyPr/>
                    <a:lstStyle/>
                    <a:p>
                      <a:r>
                        <a:rPr lang="en-US" sz="1500" dirty="0" smtClean="0">
                          <a:latin typeface="Calibri" pitchFamily="34" charset="0"/>
                        </a:rPr>
                        <a:t>Comp</a:t>
                      </a:r>
                      <a:r>
                        <a:rPr lang="en-US" sz="1500" baseline="0" dirty="0" smtClean="0">
                          <a:latin typeface="Calibri" pitchFamily="34" charset="0"/>
                        </a:rPr>
                        <a:t> Sales</a:t>
                      </a:r>
                      <a:endParaRPr lang="en-US" sz="1500" dirty="0">
                        <a:latin typeface="Calibri" pitchFamily="34" charset="0"/>
                      </a:endParaRPr>
                    </a:p>
                  </a:txBody>
                  <a:tcPr/>
                </a:tc>
                <a:tc>
                  <a:txBody>
                    <a:bodyPr/>
                    <a:lstStyle/>
                    <a:p>
                      <a:r>
                        <a:rPr lang="en-US" sz="1500" dirty="0" smtClean="0">
                          <a:latin typeface="Calibri" pitchFamily="34" charset="0"/>
                        </a:rPr>
                        <a:t>COGS%</a:t>
                      </a:r>
                      <a:endParaRPr lang="en-US" sz="1500" dirty="0">
                        <a:latin typeface="Calibri" pitchFamily="34" charset="0"/>
                      </a:endParaRPr>
                    </a:p>
                  </a:txBody>
                  <a:tcPr/>
                </a:tc>
                <a:tc>
                  <a:txBody>
                    <a:bodyPr/>
                    <a:lstStyle/>
                    <a:p>
                      <a:r>
                        <a:rPr lang="en-US" sz="1500" dirty="0" smtClean="0">
                          <a:latin typeface="Calibri" pitchFamily="34" charset="0"/>
                        </a:rPr>
                        <a:t>Cost of Comps</a:t>
                      </a:r>
                      <a:endParaRPr lang="en-US" sz="1500" dirty="0">
                        <a:latin typeface="Calibri" pitchFamily="34" charset="0"/>
                      </a:endParaRPr>
                    </a:p>
                  </a:txBody>
                  <a:tcPr/>
                </a:tc>
              </a:tr>
              <a:tr h="419100">
                <a:tc>
                  <a:txBody>
                    <a:bodyPr/>
                    <a:lstStyle/>
                    <a:p>
                      <a:r>
                        <a:rPr lang="en-US" dirty="0" smtClean="0">
                          <a:latin typeface="Calibri" pitchFamily="34" charset="0"/>
                        </a:rPr>
                        <a:t>$2,000</a:t>
                      </a:r>
                      <a:endParaRPr lang="en-US" dirty="0">
                        <a:latin typeface="Calibri" pitchFamily="34" charset="0"/>
                      </a:endParaRPr>
                    </a:p>
                  </a:txBody>
                  <a:tcPr/>
                </a:tc>
                <a:tc>
                  <a:txBody>
                    <a:bodyPr/>
                    <a:lstStyle/>
                    <a:p>
                      <a:r>
                        <a:rPr lang="en-US" dirty="0" smtClean="0">
                          <a:latin typeface="Calibri" pitchFamily="34" charset="0"/>
                        </a:rPr>
                        <a:t>24%</a:t>
                      </a:r>
                      <a:endParaRPr lang="en-US" dirty="0">
                        <a:latin typeface="Calibri" pitchFamily="34" charset="0"/>
                      </a:endParaRPr>
                    </a:p>
                  </a:txBody>
                  <a:tcPr/>
                </a:tc>
                <a:tc>
                  <a:txBody>
                    <a:bodyPr/>
                    <a:lstStyle/>
                    <a:p>
                      <a:r>
                        <a:rPr lang="en-US" dirty="0" smtClean="0">
                          <a:latin typeface="Calibri" pitchFamily="34" charset="0"/>
                        </a:rPr>
                        <a:t>$480</a:t>
                      </a:r>
                      <a:endParaRPr lang="en-US" dirty="0">
                        <a:latin typeface="Calibri" pitchFamily="34" charset="0"/>
                      </a:endParaRPr>
                    </a:p>
                  </a:txBody>
                  <a:tcPr/>
                </a:tc>
              </a:tr>
            </a:tbl>
          </a:graphicData>
        </a:graphic>
      </p:graphicFrame>
      <p:sp>
        <p:nvSpPr>
          <p:cNvPr id="13" name="Plus 12"/>
          <p:cNvSpPr/>
          <p:nvPr/>
        </p:nvSpPr>
        <p:spPr>
          <a:xfrm>
            <a:off x="5791200" y="1905000"/>
            <a:ext cx="3810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Plus 13"/>
          <p:cNvSpPr/>
          <p:nvPr/>
        </p:nvSpPr>
        <p:spPr>
          <a:xfrm>
            <a:off x="5791200" y="3124200"/>
            <a:ext cx="381000" cy="457200"/>
          </a:xfrm>
          <a:prstGeom prst="mathPlus">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Equal 14"/>
          <p:cNvSpPr/>
          <p:nvPr/>
        </p:nvSpPr>
        <p:spPr>
          <a:xfrm>
            <a:off x="7162800" y="1905000"/>
            <a:ext cx="3048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Equal 15"/>
          <p:cNvSpPr/>
          <p:nvPr/>
        </p:nvSpPr>
        <p:spPr>
          <a:xfrm>
            <a:off x="7162800" y="3124200"/>
            <a:ext cx="3048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7" name="Equal 16"/>
          <p:cNvSpPr/>
          <p:nvPr/>
        </p:nvSpPr>
        <p:spPr>
          <a:xfrm>
            <a:off x="7162800" y="4343400"/>
            <a:ext cx="3048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Equal 17"/>
          <p:cNvSpPr/>
          <p:nvPr/>
        </p:nvSpPr>
        <p:spPr>
          <a:xfrm>
            <a:off x="7162800" y="5562600"/>
            <a:ext cx="304800" cy="457200"/>
          </a:xfrm>
          <a:prstGeom prst="mathEqual">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9" name="Division 18"/>
          <p:cNvSpPr/>
          <p:nvPr/>
        </p:nvSpPr>
        <p:spPr>
          <a:xfrm>
            <a:off x="5791200" y="4343400"/>
            <a:ext cx="381000" cy="457200"/>
          </a:xfrm>
          <a:prstGeom prst="mathDivid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ultiply 19"/>
          <p:cNvSpPr/>
          <p:nvPr/>
        </p:nvSpPr>
        <p:spPr>
          <a:xfrm>
            <a:off x="5791200" y="5562600"/>
            <a:ext cx="381000" cy="457200"/>
          </a:xfrm>
          <a:prstGeom prst="mathMultiply">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57798193"/>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c">
  <a:themeElements>
    <a:clrScheme name="Civic">
      <a:dk1>
        <a:sysClr val="windowText" lastClr="000000"/>
      </a:dk1>
      <a:lt1>
        <a:sysClr val="window" lastClr="CACACC"/>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Civic">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Civic">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126</TotalTime>
  <Words>984</Words>
  <Application>Microsoft Office PowerPoint</Application>
  <PresentationFormat>On-screen Show (4:3)</PresentationFormat>
  <Paragraphs>160</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Civic</vt:lpstr>
      <vt:lpstr>State of Nevada  Department of Taxation </vt:lpstr>
      <vt:lpstr>Are Sales of Food Taxable?</vt:lpstr>
      <vt:lpstr>What is included in the Sales Price?</vt:lpstr>
      <vt:lpstr>Reduction to the Sales Price</vt:lpstr>
      <vt:lpstr>Catering and Banquets</vt:lpstr>
      <vt:lpstr>Exempt Sales – No Tax Charged</vt:lpstr>
      <vt:lpstr>Bar Sales – Can You Include Tax?</vt:lpstr>
      <vt:lpstr>What About Items Given Away?</vt:lpstr>
      <vt:lpstr>Complimentary Drinks – Example 1</vt:lpstr>
      <vt:lpstr>Complimentary Drinks – Example 2</vt:lpstr>
      <vt:lpstr>When Is A Comp Not a Comp?</vt:lpstr>
      <vt:lpstr>Miscellaneous Reminders</vt:lpstr>
      <vt:lpstr>Reminder</vt:lpstr>
      <vt:lpstr>Department Of Taxation - Contact Information</vt:lpstr>
    </vt:vector>
  </TitlesOfParts>
  <Company>Taxation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Samantha Turner</dc:creator>
  <cp:lastModifiedBy>William Steves</cp:lastModifiedBy>
  <cp:revision>15</cp:revision>
  <dcterms:created xsi:type="dcterms:W3CDTF">2017-10-25T03:05:45Z</dcterms:created>
  <dcterms:modified xsi:type="dcterms:W3CDTF">2018-01-11T17:39:16Z</dcterms:modified>
</cp:coreProperties>
</file>