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78" r:id="rId3"/>
    <p:sldId id="262" r:id="rId4"/>
    <p:sldId id="265" r:id="rId5"/>
    <p:sldId id="263" r:id="rId6"/>
    <p:sldId id="259" r:id="rId7"/>
    <p:sldId id="269" r:id="rId8"/>
    <p:sldId id="270" r:id="rId9"/>
    <p:sldId id="271" r:id="rId10"/>
    <p:sldId id="268" r:id="rId11"/>
    <p:sldId id="260" r:id="rId12"/>
    <p:sldId id="266" r:id="rId13"/>
    <p:sldId id="264" r:id="rId14"/>
    <p:sldId id="276" r:id="rId15"/>
    <p:sldId id="279" r:id="rId16"/>
    <p:sldId id="280" r:id="rId17"/>
    <p:sldId id="258" r:id="rId18"/>
    <p:sldId id="261" r:id="rId19"/>
    <p:sldId id="272" r:id="rId20"/>
    <p:sldId id="274" r:id="rId21"/>
    <p:sldId id="275" r:id="rId22"/>
    <p:sldId id="281"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93CA7-71C2-4CCC-AA6A-D0EBA54970DA}" type="datetimeFigureOut">
              <a:rPr lang="en-US" smtClean="0"/>
              <a:t>3/5/2019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E91913-BC32-4749-84DA-607AB495365A}" type="slidenum">
              <a:rPr lang="en-US" smtClean="0"/>
              <a:t>‹#›</a:t>
            </a:fld>
            <a:endParaRPr lang="en-US"/>
          </a:p>
        </p:txBody>
      </p:sp>
    </p:spTree>
    <p:extLst>
      <p:ext uri="{BB962C8B-B14F-4D97-AF65-F5344CB8AC3E}">
        <p14:creationId xmlns:p14="http://schemas.microsoft.com/office/powerpoint/2010/main" val="3861043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91913-BC32-4749-84DA-607AB495365A}" type="slidenum">
              <a:rPr lang="en-US" smtClean="0"/>
              <a:t>15</a:t>
            </a:fld>
            <a:endParaRPr lang="en-US"/>
          </a:p>
        </p:txBody>
      </p:sp>
    </p:spTree>
    <p:extLst>
      <p:ext uri="{BB962C8B-B14F-4D97-AF65-F5344CB8AC3E}">
        <p14:creationId xmlns:p14="http://schemas.microsoft.com/office/powerpoint/2010/main" val="94132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91913-BC32-4749-84DA-607AB495365A}" type="slidenum">
              <a:rPr lang="en-US" smtClean="0"/>
              <a:t>16</a:t>
            </a:fld>
            <a:endParaRPr lang="en-US"/>
          </a:p>
        </p:txBody>
      </p:sp>
    </p:spTree>
    <p:extLst>
      <p:ext uri="{BB962C8B-B14F-4D97-AF65-F5344CB8AC3E}">
        <p14:creationId xmlns:p14="http://schemas.microsoft.com/office/powerpoint/2010/main" val="941325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9448B4B-5B5F-4D76-8C23-4C7A8287DCFE}" type="datetimeFigureOut">
              <a:rPr lang="en-US" smtClean="0"/>
              <a:t>3/5/2019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FE6C681-6C78-4201-8A07-BC3ABB836B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E6C681-6C78-4201-8A07-BC3ABB836B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E6C681-6C78-4201-8A07-BC3ABB836B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E6C681-6C78-4201-8A07-BC3ABB836B6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E6C681-6C78-4201-8A07-BC3ABB836B6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E6C681-6C78-4201-8A07-BC3ABB836B6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FE6C681-6C78-4201-8A07-BC3ABB836B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FE6C681-6C78-4201-8A07-BC3ABB836B6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9448B4B-5B5F-4D76-8C23-4C7A8287DCFE}" type="datetimeFigureOut">
              <a:rPr lang="en-US" smtClean="0"/>
              <a:t>3/5/2019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FE6C681-6C78-4201-8A07-BC3ABB836B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9448B4B-5B5F-4D76-8C23-4C7A8287DCFE}" type="datetimeFigureOut">
              <a:rPr lang="en-US" smtClean="0"/>
              <a:t>3/5/2019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E6C681-6C78-4201-8A07-BC3ABB836B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9448B4B-5B5F-4D76-8C23-4C7A8287DCFE}" type="datetimeFigureOut">
              <a:rPr lang="en-US" smtClean="0"/>
              <a:t>3/5/2019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FE6C681-6C78-4201-8A07-BC3ABB836B6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9448B4B-5B5F-4D76-8C23-4C7A8287DCFE}" type="datetimeFigureOut">
              <a:rPr lang="en-US" smtClean="0"/>
              <a:t>3/5/2019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FE6C681-6C78-4201-8A07-BC3ABB836B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4.tmp"/></Relationships>
</file>

<file path=ppt/slides/_rels/slide16.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5.tmp"/></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752331"/>
            <a:ext cx="6019800" cy="676669"/>
          </a:xfrm>
        </p:spPr>
        <p:txBody>
          <a:bodyPr>
            <a:noAutofit/>
          </a:bodyPr>
          <a:lstStyle/>
          <a:p>
            <a:pPr algn="l"/>
            <a:r>
              <a:rPr lang="en-US" sz="3600" dirty="0" smtClean="0"/>
              <a:t>SEG &amp; SAR Reporting 101</a:t>
            </a:r>
            <a:endParaRPr lang="en-US" sz="3600" dirty="0"/>
          </a:p>
        </p:txBody>
      </p:sp>
      <p:sp>
        <p:nvSpPr>
          <p:cNvPr id="3" name="Subtitle 2"/>
          <p:cNvSpPr>
            <a:spLocks noGrp="1"/>
          </p:cNvSpPr>
          <p:nvPr>
            <p:ph type="subTitle" idx="1"/>
          </p:nvPr>
        </p:nvSpPr>
        <p:spPr>
          <a:xfrm>
            <a:off x="2057400" y="3404541"/>
            <a:ext cx="5105400" cy="329259"/>
          </a:xfrm>
        </p:spPr>
        <p:txBody>
          <a:bodyPr>
            <a:noAutofit/>
          </a:bodyPr>
          <a:lstStyle/>
          <a:p>
            <a:pPr algn="l"/>
            <a:r>
              <a:rPr lang="en-US" sz="1200" dirty="0" smtClean="0"/>
              <a:t>September 2015 – Dept. of Taxation, Local Government Services</a:t>
            </a:r>
            <a:endParaRPr lang="en-US" sz="1200" dirty="0"/>
          </a:p>
        </p:txBody>
      </p:sp>
    </p:spTree>
    <p:extLst>
      <p:ext uri="{BB962C8B-B14F-4D97-AF65-F5344CB8AC3E}">
        <p14:creationId xmlns:p14="http://schemas.microsoft.com/office/powerpoint/2010/main" val="2805590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SEG – Report (Cont.)</a:t>
            </a:r>
            <a:endParaRPr lang="en-US" sz="3200" dirty="0"/>
          </a:p>
        </p:txBody>
      </p:sp>
      <p:sp>
        <p:nvSpPr>
          <p:cNvPr id="5" name="Rectangle 2"/>
          <p:cNvSpPr>
            <a:spLocks noChangeArrowheads="1"/>
          </p:cNvSpPr>
          <p:nvPr/>
        </p:nvSpPr>
        <p:spPr bwMode="auto">
          <a:xfrm>
            <a:off x="533400" y="1533200"/>
            <a:ext cx="801453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COLUMN H   Report the total unsecured incremental growth for each entity that includes one or more redevelopment districts.  (Leave the entry for the redevelopment agency itself blank.)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COLUMN I   Report the total secured incremental growth for each entity that includes one or more redevelopment districts.  (Leave the entry for the redevelopment agency itself blank.)</a:t>
            </a:r>
            <a:endParaRPr kumimoji="0" lang="en-US" sz="1600" b="0" i="0" u="none" strike="noStrike" cap="none" normalizeH="0" baseline="0" dirty="0" smtClean="0">
              <a:ln>
                <a:noFill/>
              </a:ln>
              <a:effectLst/>
              <a:latin typeface="Arial" pitchFamily="34" charset="0"/>
              <a:cs typeface="Arial"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581400"/>
            <a:ext cx="8229600" cy="22948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837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arn(inVertical)">
                                      <p:cBhvr>
                                        <p:cTn id="1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SEG – Assessor’s Ma / Pa Review</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156" r="798"/>
          <a:stretch/>
        </p:blipFill>
        <p:spPr bwMode="auto">
          <a:xfrm>
            <a:off x="685800" y="4440074"/>
            <a:ext cx="7706170" cy="150352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892" y="1981200"/>
            <a:ext cx="7412908" cy="18590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62000" y="1566446"/>
            <a:ext cx="7412908" cy="338554"/>
          </a:xfrm>
          <a:prstGeom prst="rect">
            <a:avLst/>
          </a:prstGeom>
        </p:spPr>
        <p:txBody>
          <a:bodyPr wrap="square">
            <a:spAutoFit/>
          </a:bodyPr>
          <a:lstStyle/>
          <a:p>
            <a:pPr marL="0" lvl="1" algn="ctr"/>
            <a:r>
              <a:rPr lang="en-US" sz="1600" dirty="0"/>
              <a:t>Excel Formula Reviewing </a:t>
            </a:r>
            <a:r>
              <a:rPr lang="en-US" sz="1600" dirty="0" smtClean="0"/>
              <a:t>Tools</a:t>
            </a:r>
            <a:endParaRPr lang="en-US" sz="1600" dirty="0"/>
          </a:p>
        </p:txBody>
      </p:sp>
      <p:sp>
        <p:nvSpPr>
          <p:cNvPr id="4" name="Rectangle 3"/>
          <p:cNvSpPr/>
          <p:nvPr/>
        </p:nvSpPr>
        <p:spPr>
          <a:xfrm>
            <a:off x="762001" y="4038600"/>
            <a:ext cx="7556618" cy="338554"/>
          </a:xfrm>
          <a:prstGeom prst="rect">
            <a:avLst/>
          </a:prstGeom>
        </p:spPr>
        <p:txBody>
          <a:bodyPr wrap="square">
            <a:spAutoFit/>
          </a:bodyPr>
          <a:lstStyle/>
          <a:p>
            <a:pPr marL="0" lvl="1" algn="ctr"/>
            <a:r>
              <a:rPr lang="en-US" sz="1600" dirty="0" smtClean="0"/>
              <a:t>Dependents </a:t>
            </a:r>
            <a:r>
              <a:rPr lang="en-US" sz="1600" dirty="0"/>
              <a:t>and </a:t>
            </a:r>
            <a:r>
              <a:rPr lang="en-US" sz="1600" dirty="0" smtClean="0"/>
              <a:t>Precedents</a:t>
            </a:r>
            <a:endParaRPr lang="en-US" sz="1600" dirty="0"/>
          </a:p>
        </p:txBody>
      </p:sp>
    </p:spTree>
    <p:extLst>
      <p:ext uri="{BB962C8B-B14F-4D97-AF65-F5344CB8AC3E}">
        <p14:creationId xmlns:p14="http://schemas.microsoft.com/office/powerpoint/2010/main" val="2027671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SEG – Assessor’s Ma / Pa Review</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112" y="1981200"/>
            <a:ext cx="8018488" cy="3733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09600" y="1566446"/>
            <a:ext cx="7425727" cy="338554"/>
          </a:xfrm>
          <a:prstGeom prst="rect">
            <a:avLst/>
          </a:prstGeom>
        </p:spPr>
        <p:txBody>
          <a:bodyPr wrap="square">
            <a:spAutoFit/>
          </a:bodyPr>
          <a:lstStyle/>
          <a:p>
            <a:pPr marL="0" lvl="1" algn="ctr"/>
            <a:r>
              <a:rPr lang="en-US" sz="1600" dirty="0" smtClean="0"/>
              <a:t>Dependents </a:t>
            </a:r>
            <a:r>
              <a:rPr lang="en-US" sz="1600" dirty="0"/>
              <a:t>and </a:t>
            </a:r>
            <a:r>
              <a:rPr lang="en-US" sz="1600" dirty="0" smtClean="0"/>
              <a:t>Precedents (Cont.)</a:t>
            </a:r>
            <a:endParaRPr lang="en-US" sz="1600" dirty="0"/>
          </a:p>
        </p:txBody>
      </p:sp>
    </p:spTree>
    <p:extLst>
      <p:ext uri="{BB962C8B-B14F-4D97-AF65-F5344CB8AC3E}">
        <p14:creationId xmlns:p14="http://schemas.microsoft.com/office/powerpoint/2010/main" val="1369118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SEG – Assessor’s </a:t>
            </a:r>
            <a:r>
              <a:rPr lang="en-US" sz="3600" dirty="0"/>
              <a:t>Ma / Pa Review</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51978"/>
          <a:stretch/>
        </p:blipFill>
        <p:spPr bwMode="auto">
          <a:xfrm>
            <a:off x="1371600" y="1676400"/>
            <a:ext cx="6348569" cy="2779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7674" b="2498"/>
          <a:stretch/>
        </p:blipFill>
        <p:spPr bwMode="auto">
          <a:xfrm>
            <a:off x="1378721" y="4512809"/>
            <a:ext cx="6341448" cy="169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H="1">
            <a:off x="6477000" y="4455920"/>
            <a:ext cx="228600" cy="56889"/>
          </a:xfrm>
          <a:prstGeom prst="line">
            <a:avLst/>
          </a:prstGeom>
          <a:ln w="127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378721" y="1295400"/>
            <a:ext cx="6341448" cy="338554"/>
          </a:xfrm>
          <a:prstGeom prst="rect">
            <a:avLst/>
          </a:prstGeom>
        </p:spPr>
        <p:txBody>
          <a:bodyPr wrap="square">
            <a:spAutoFit/>
          </a:bodyPr>
          <a:lstStyle/>
          <a:p>
            <a:pPr marL="0" lvl="1" algn="ctr"/>
            <a:r>
              <a:rPr lang="en-US" sz="1600" dirty="0" smtClean="0"/>
              <a:t>Dependents </a:t>
            </a:r>
            <a:r>
              <a:rPr lang="en-US" sz="1600" dirty="0"/>
              <a:t>and </a:t>
            </a:r>
            <a:r>
              <a:rPr lang="en-US" sz="1600" dirty="0" smtClean="0"/>
              <a:t>Precedents (Cont.)</a:t>
            </a:r>
            <a:endParaRPr lang="en-US" sz="1600" dirty="0"/>
          </a:p>
        </p:txBody>
      </p:sp>
      <p:sp>
        <p:nvSpPr>
          <p:cNvPr id="13" name="Rectangle 12"/>
          <p:cNvSpPr/>
          <p:nvPr/>
        </p:nvSpPr>
        <p:spPr>
          <a:xfrm>
            <a:off x="1378721" y="1632529"/>
            <a:ext cx="6341448" cy="457733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3598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SEG – Assessor’s </a:t>
            </a:r>
            <a:r>
              <a:rPr lang="en-US" sz="3600" dirty="0"/>
              <a:t>Ma / Pa Review</a:t>
            </a:r>
          </a:p>
        </p:txBody>
      </p:sp>
      <p:sp>
        <p:nvSpPr>
          <p:cNvPr id="10" name="Rectangle 9"/>
          <p:cNvSpPr/>
          <p:nvPr/>
        </p:nvSpPr>
        <p:spPr>
          <a:xfrm>
            <a:off x="1378721" y="1371600"/>
            <a:ext cx="6341448" cy="338554"/>
          </a:xfrm>
          <a:prstGeom prst="rect">
            <a:avLst/>
          </a:prstGeom>
        </p:spPr>
        <p:txBody>
          <a:bodyPr wrap="square">
            <a:spAutoFit/>
          </a:bodyPr>
          <a:lstStyle/>
          <a:p>
            <a:pPr marL="0" lvl="1" algn="ctr"/>
            <a:r>
              <a:rPr lang="en-US" sz="1600" dirty="0" smtClean="0"/>
              <a:t>Estimates by District</a:t>
            </a:r>
            <a:endParaRPr lang="en-US" sz="1600" dirty="0"/>
          </a:p>
        </p:txBody>
      </p:sp>
      <p:sp>
        <p:nvSpPr>
          <p:cNvPr id="9" name="Content Placeholder 2"/>
          <p:cNvSpPr>
            <a:spLocks noGrp="1"/>
          </p:cNvSpPr>
          <p:nvPr>
            <p:ph idx="1"/>
          </p:nvPr>
        </p:nvSpPr>
        <p:spPr>
          <a:xfrm>
            <a:off x="457200" y="1752600"/>
            <a:ext cx="8229600" cy="2603937"/>
          </a:xfrm>
        </p:spPr>
        <p:txBody>
          <a:bodyPr>
            <a:noAutofit/>
          </a:bodyPr>
          <a:lstStyle/>
          <a:p>
            <a:r>
              <a:rPr lang="en-US" sz="2400" dirty="0" smtClean="0"/>
              <a:t>Things to Consider:</a:t>
            </a:r>
          </a:p>
          <a:p>
            <a:pPr marL="802386" lvl="4" indent="-285750">
              <a:buFont typeface="Arial" pitchFamily="34" charset="0"/>
              <a:buChar char="•"/>
            </a:pPr>
            <a:r>
              <a:rPr lang="en-US" sz="1600" dirty="0" smtClean="0"/>
              <a:t>New </a:t>
            </a:r>
            <a:r>
              <a:rPr lang="en-US" sz="1600" dirty="0"/>
              <a:t>Properties Coming Onto the Roll</a:t>
            </a:r>
          </a:p>
          <a:p>
            <a:pPr marL="802386" lvl="4" indent="-285750">
              <a:buFont typeface="Arial" pitchFamily="34" charset="0"/>
              <a:buChar char="•"/>
            </a:pPr>
            <a:r>
              <a:rPr lang="en-US" sz="1600" dirty="0"/>
              <a:t>Board Changes / District True Ups</a:t>
            </a:r>
          </a:p>
          <a:p>
            <a:pPr marL="802386" lvl="4" indent="-285750">
              <a:buFont typeface="Arial" pitchFamily="34" charset="0"/>
              <a:buChar char="•"/>
            </a:pPr>
            <a:r>
              <a:rPr lang="en-US" sz="1600" dirty="0" smtClean="0"/>
              <a:t>Redevelopment Consideration</a:t>
            </a:r>
          </a:p>
          <a:p>
            <a:pPr marL="802386" lvl="4" indent="-285750">
              <a:buFont typeface="Arial" pitchFamily="34" charset="0"/>
              <a:buChar char="•"/>
            </a:pPr>
            <a:r>
              <a:rPr lang="en-US" sz="1600" dirty="0"/>
              <a:t>Past Comparisons: Degree / Direction of </a:t>
            </a:r>
            <a:r>
              <a:rPr lang="en-US" sz="1600" dirty="0" smtClean="0"/>
              <a:t>Changes</a:t>
            </a:r>
          </a:p>
          <a:p>
            <a:pPr marL="802386" lvl="4" indent="-285750">
              <a:buFont typeface="Arial" pitchFamily="34" charset="0"/>
              <a:buChar char="•"/>
            </a:pPr>
            <a:r>
              <a:rPr lang="en-US" sz="1600" dirty="0" smtClean="0"/>
              <a:t>Column M / P Projection Defaults: </a:t>
            </a:r>
          </a:p>
          <a:p>
            <a:pPr marL="1259586" lvl="6" indent="-285750">
              <a:buFont typeface="Arial" pitchFamily="34" charset="0"/>
              <a:buChar char="•"/>
            </a:pPr>
            <a:r>
              <a:rPr lang="en-US" sz="1400" dirty="0" smtClean="0"/>
              <a:t>Column M Uses </a:t>
            </a:r>
            <a:r>
              <a:rPr lang="en-US" sz="1400" u="heavy" dirty="0" smtClean="0"/>
              <a:t>Lower</a:t>
            </a:r>
            <a:r>
              <a:rPr lang="en-US" sz="1400" dirty="0" smtClean="0"/>
              <a:t> Value – Column D or L (3 </a:t>
            </a:r>
            <a:r>
              <a:rPr lang="en-US" sz="1400" dirty="0" err="1" smtClean="0"/>
              <a:t>Yr</a:t>
            </a:r>
            <a:r>
              <a:rPr lang="en-US" sz="1400" dirty="0" smtClean="0"/>
              <a:t> </a:t>
            </a:r>
            <a:r>
              <a:rPr lang="en-US" sz="1400" dirty="0" err="1" smtClean="0"/>
              <a:t>Avg</a:t>
            </a:r>
            <a:r>
              <a:rPr lang="en-US" sz="1400" dirty="0" smtClean="0"/>
              <a:t>)</a:t>
            </a:r>
          </a:p>
          <a:p>
            <a:pPr marL="1259586" lvl="6" indent="-285750">
              <a:buFont typeface="Arial" pitchFamily="34" charset="0"/>
              <a:buChar char="•"/>
            </a:pPr>
            <a:r>
              <a:rPr lang="en-US" sz="1400" dirty="0" smtClean="0"/>
              <a:t>Column P Uses </a:t>
            </a:r>
            <a:r>
              <a:rPr lang="en-US" sz="1400" u="heavy" dirty="0" smtClean="0"/>
              <a:t>Higher</a:t>
            </a:r>
            <a:r>
              <a:rPr lang="en-US" sz="1400" dirty="0" smtClean="0"/>
              <a:t> Value – Column G or O (3 </a:t>
            </a:r>
            <a:r>
              <a:rPr lang="en-US" sz="1400" dirty="0" err="1" smtClean="0"/>
              <a:t>Yr</a:t>
            </a:r>
            <a:r>
              <a:rPr lang="en-US" sz="1400" dirty="0" smtClean="0"/>
              <a:t> </a:t>
            </a:r>
            <a:r>
              <a:rPr lang="en-US" sz="1400" dirty="0" err="1" smtClean="0"/>
              <a:t>Avg</a:t>
            </a:r>
            <a:r>
              <a:rPr lang="en-US" sz="1400" dirty="0" smtClean="0"/>
              <a:t>)</a:t>
            </a:r>
            <a:endParaRPr lang="en-US" sz="1400"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11653"/>
          <a:stretch/>
        </p:blipFill>
        <p:spPr bwMode="auto">
          <a:xfrm>
            <a:off x="1271431" y="4267200"/>
            <a:ext cx="6500969" cy="9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431" y="5410201"/>
            <a:ext cx="6500969" cy="805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10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9">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p:cTn id="13" dur="1000" fill="hold"/>
                                        <p:tgtEl>
                                          <p:spTgt spid="9">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9">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9">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9">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p:cTn id="19" dur="10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9">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9">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p:cTn id="25" dur="10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9">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9">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9">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p:cTn id="31" dur="10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9">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9">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9">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p:cTn id="37" dur="1000" fill="hold"/>
                                        <p:tgtEl>
                                          <p:spTgt spid="9">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9">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9">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9">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 calcmode="lin" valueType="num">
                                      <p:cBhvr>
                                        <p:cTn id="43" dur="1000" fill="hold"/>
                                        <p:tgtEl>
                                          <p:spTgt spid="9">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9">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9">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9">
                                            <p:txEl>
                                              <p:pRg st="6" end="6"/>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9">
                                            <p:txEl>
                                              <p:pRg st="7" end="7"/>
                                            </p:txEl>
                                          </p:spTgt>
                                        </p:tgtEl>
                                        <p:attrNameLst>
                                          <p:attrName>style.visibility</p:attrName>
                                        </p:attrNameLst>
                                      </p:cBhvr>
                                      <p:to>
                                        <p:strVal val="visible"/>
                                      </p:to>
                                    </p:set>
                                    <p:anim calcmode="lin" valueType="num">
                                      <p:cBhvr>
                                        <p:cTn id="49" dur="1000" fill="hold"/>
                                        <p:tgtEl>
                                          <p:spTgt spid="9">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9">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9">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l="13768"/>
          <a:stretch/>
        </p:blipFill>
        <p:spPr>
          <a:xfrm>
            <a:off x="1529394" y="609600"/>
            <a:ext cx="6237977" cy="3257438"/>
          </a:xfrm>
        </p:spPr>
      </p:pic>
      <p:sp>
        <p:nvSpPr>
          <p:cNvPr id="3" name="Title 2"/>
          <p:cNvSpPr>
            <a:spLocks noGrp="1"/>
          </p:cNvSpPr>
          <p:nvPr>
            <p:ph type="title"/>
          </p:nvPr>
        </p:nvSpPr>
        <p:spPr>
          <a:xfrm>
            <a:off x="381000" y="152400"/>
            <a:ext cx="8382000" cy="381000"/>
          </a:xfrm>
        </p:spPr>
        <p:txBody>
          <a:bodyPr>
            <a:noAutofit/>
          </a:bodyPr>
          <a:lstStyle/>
          <a:p>
            <a:r>
              <a:rPr lang="en-US" sz="2400" dirty="0" smtClean="0"/>
              <a:t>Understanding the Pro Forma Report</a:t>
            </a:r>
            <a:endParaRPr lang="en-US" sz="2400" dirty="0"/>
          </a:p>
        </p:txBody>
      </p:sp>
      <p:pic>
        <p:nvPicPr>
          <p:cNvPr id="10" name="Picture 9"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060853"/>
            <a:ext cx="8686800" cy="1716259"/>
          </a:xfrm>
          <a:prstGeom prst="rect">
            <a:avLst/>
          </a:prstGeom>
        </p:spPr>
      </p:pic>
      <p:cxnSp>
        <p:nvCxnSpPr>
          <p:cNvPr id="16" name="Straight Arrow Connector 15"/>
          <p:cNvCxnSpPr/>
          <p:nvPr/>
        </p:nvCxnSpPr>
        <p:spPr>
          <a:xfrm>
            <a:off x="2743200" y="3200400"/>
            <a:ext cx="3962400" cy="213360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6" name="Content Placeholder 3" descr="Screen Clipping"/>
          <p:cNvPicPr>
            <a:picLocks noChangeAspect="1"/>
          </p:cNvPicPr>
          <p:nvPr/>
        </p:nvPicPr>
        <p:blipFill rotWithShape="1">
          <a:blip r:embed="rId3">
            <a:extLst>
              <a:ext uri="{28A0092B-C50C-407E-A947-70E740481C1C}">
                <a14:useLocalDpi xmlns:a14="http://schemas.microsoft.com/office/drawing/2010/main" val="0"/>
              </a:ext>
            </a:extLst>
          </a:blip>
          <a:srcRect t="60614" r="85999"/>
          <a:stretch/>
        </p:blipFill>
        <p:spPr>
          <a:xfrm>
            <a:off x="533400" y="2583185"/>
            <a:ext cx="1012853" cy="1282981"/>
          </a:xfrm>
          <a:prstGeom prst="rect">
            <a:avLst/>
          </a:prstGeom>
        </p:spPr>
      </p:pic>
    </p:spTree>
    <p:extLst>
      <p:ext uri="{BB962C8B-B14F-4D97-AF65-F5344CB8AC3E}">
        <p14:creationId xmlns:p14="http://schemas.microsoft.com/office/powerpoint/2010/main" val="339481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l="13812"/>
          <a:stretch/>
        </p:blipFill>
        <p:spPr>
          <a:xfrm>
            <a:off x="1497026" y="609600"/>
            <a:ext cx="6234759" cy="3257438"/>
          </a:xfrm>
        </p:spPr>
      </p:pic>
      <p:sp>
        <p:nvSpPr>
          <p:cNvPr id="3" name="Title 2"/>
          <p:cNvSpPr>
            <a:spLocks noGrp="1"/>
          </p:cNvSpPr>
          <p:nvPr>
            <p:ph type="title"/>
          </p:nvPr>
        </p:nvSpPr>
        <p:spPr>
          <a:xfrm>
            <a:off x="381000" y="152400"/>
            <a:ext cx="8382000" cy="381000"/>
          </a:xfrm>
        </p:spPr>
        <p:txBody>
          <a:bodyPr>
            <a:noAutofit/>
          </a:bodyPr>
          <a:lstStyle/>
          <a:p>
            <a:r>
              <a:rPr lang="en-US" sz="2400" dirty="0" smtClean="0"/>
              <a:t>Understanding the Pro Forma Report</a:t>
            </a:r>
            <a:endParaRPr lang="en-US" sz="2400" dirty="0"/>
          </a:p>
        </p:txBody>
      </p:sp>
      <p:pic>
        <p:nvPicPr>
          <p:cNvPr id="2" name="Picture 1"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1600" y="4086808"/>
            <a:ext cx="6400800" cy="1685109"/>
          </a:xfrm>
          <a:prstGeom prst="rect">
            <a:avLst/>
          </a:prstGeom>
        </p:spPr>
      </p:pic>
      <p:cxnSp>
        <p:nvCxnSpPr>
          <p:cNvPr id="6" name="Straight Arrow Connector 5"/>
          <p:cNvCxnSpPr/>
          <p:nvPr/>
        </p:nvCxnSpPr>
        <p:spPr>
          <a:xfrm>
            <a:off x="3276600" y="3276600"/>
            <a:ext cx="838200" cy="175260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429000" y="3124200"/>
            <a:ext cx="3810000" cy="1905000"/>
          </a:xfrm>
          <a:prstGeom prst="straightConnector1">
            <a:avLst/>
          </a:prstGeom>
          <a:ln w="12700">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7" name="Content Placeholder 3" descr="Screen Clipping"/>
          <p:cNvPicPr>
            <a:picLocks noChangeAspect="1"/>
          </p:cNvPicPr>
          <p:nvPr/>
        </p:nvPicPr>
        <p:blipFill rotWithShape="1">
          <a:blip r:embed="rId3">
            <a:extLst>
              <a:ext uri="{28A0092B-C50C-407E-A947-70E740481C1C}">
                <a14:useLocalDpi xmlns:a14="http://schemas.microsoft.com/office/drawing/2010/main" val="0"/>
              </a:ext>
            </a:extLst>
          </a:blip>
          <a:srcRect t="59185" r="85952"/>
          <a:stretch/>
        </p:blipFill>
        <p:spPr>
          <a:xfrm>
            <a:off x="497661" y="2532413"/>
            <a:ext cx="1016225" cy="1329511"/>
          </a:xfrm>
          <a:prstGeom prst="rect">
            <a:avLst/>
          </a:prstGeom>
        </p:spPr>
      </p:pic>
    </p:spTree>
    <p:extLst>
      <p:ext uri="{BB962C8B-B14F-4D97-AF65-F5344CB8AC3E}">
        <p14:creationId xmlns:p14="http://schemas.microsoft.com/office/powerpoint/2010/main" val="1728045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smtClean="0"/>
              <a:t>Segregation Instructions – Net Assessed Values</a:t>
            </a:r>
          </a:p>
          <a:p>
            <a:pPr lvl="1"/>
            <a:r>
              <a:rPr lang="en-US" sz="2000" dirty="0" smtClean="0"/>
              <a:t>Gross less </a:t>
            </a:r>
            <a:r>
              <a:rPr lang="en-US" sz="2000" u="sng" dirty="0" smtClean="0"/>
              <a:t>Exemptions</a:t>
            </a:r>
          </a:p>
          <a:p>
            <a:r>
              <a:rPr lang="en-US" sz="2400" dirty="0" smtClean="0"/>
              <a:t>SAR Reporting – Line Item Reporting</a:t>
            </a:r>
          </a:p>
          <a:p>
            <a:pPr lvl="1"/>
            <a:r>
              <a:rPr lang="en-US" sz="2000" dirty="0" smtClean="0"/>
              <a:t>By Use</a:t>
            </a:r>
          </a:p>
          <a:p>
            <a:pPr lvl="1"/>
            <a:r>
              <a:rPr lang="en-US" sz="2000" dirty="0" smtClean="0"/>
              <a:t>By Exemption Type</a:t>
            </a:r>
            <a:endParaRPr lang="en-US" sz="2000" u="sng" dirty="0" smtClean="0"/>
          </a:p>
          <a:p>
            <a:r>
              <a:rPr lang="en-US" sz="2400" dirty="0" smtClean="0"/>
              <a:t>Both Reports – Value Associated with Property Receiving Abatements are </a:t>
            </a:r>
            <a:r>
              <a:rPr lang="en-US" sz="2400" u="heavy" dirty="0" smtClean="0"/>
              <a:t>Included</a:t>
            </a:r>
            <a:endParaRPr lang="en-US" sz="2400" dirty="0" smtClean="0"/>
          </a:p>
          <a:p>
            <a:pPr lvl="1"/>
            <a:r>
              <a:rPr lang="en-US" sz="2000" dirty="0" smtClean="0"/>
              <a:t>Abatement is on Revenue – Not Assessed Value</a:t>
            </a:r>
          </a:p>
          <a:p>
            <a:pPr lvl="1"/>
            <a:r>
              <a:rPr lang="en-US" sz="2000" dirty="0" smtClean="0"/>
              <a:t>Impacts on Budget - Affects Individual Tax Entities Budgets</a:t>
            </a:r>
          </a:p>
          <a:p>
            <a:pPr lvl="1"/>
            <a:r>
              <a:rPr lang="en-US" sz="2000" dirty="0" smtClean="0"/>
              <a:t>Applied at Billing</a:t>
            </a:r>
          </a:p>
          <a:p>
            <a:pPr lvl="1"/>
            <a:r>
              <a:rPr lang="en-US" sz="2000" dirty="0" smtClean="0"/>
              <a:t>Typically Tracked and Reported by County Treasurer (Unsecured Exceptions)</a:t>
            </a:r>
          </a:p>
        </p:txBody>
      </p:sp>
      <p:sp>
        <p:nvSpPr>
          <p:cNvPr id="2" name="Title 1"/>
          <p:cNvSpPr>
            <a:spLocks noGrp="1"/>
          </p:cNvSpPr>
          <p:nvPr>
            <p:ph type="title"/>
          </p:nvPr>
        </p:nvSpPr>
        <p:spPr/>
        <p:txBody>
          <a:bodyPr>
            <a:normAutofit/>
          </a:bodyPr>
          <a:lstStyle/>
          <a:p>
            <a:r>
              <a:rPr lang="en-US" sz="3600" dirty="0" smtClean="0"/>
              <a:t>Issues – Exemptions &amp; Abatements</a:t>
            </a:r>
            <a:endParaRPr lang="en-US" sz="3600" dirty="0"/>
          </a:p>
        </p:txBody>
      </p:sp>
    </p:spTree>
    <p:extLst>
      <p:ext uri="{BB962C8B-B14F-4D97-AF65-F5344CB8AC3E}">
        <p14:creationId xmlns:p14="http://schemas.microsoft.com/office/powerpoint/2010/main" val="119713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May 5</a:t>
            </a:r>
            <a:r>
              <a:rPr lang="en-US" sz="2400" baseline="30000" dirty="0"/>
              <a:t>th</a:t>
            </a:r>
            <a:r>
              <a:rPr lang="en-US" sz="2400" dirty="0"/>
              <a:t>  - Unsecured Values</a:t>
            </a:r>
          </a:p>
          <a:p>
            <a:pPr lvl="1"/>
            <a:r>
              <a:rPr lang="en-US" sz="2000" dirty="0"/>
              <a:t>Preliminary Look and Review</a:t>
            </a:r>
          </a:p>
          <a:p>
            <a:pPr lvl="1"/>
            <a:r>
              <a:rPr lang="en-US" sz="2000" dirty="0"/>
              <a:t>Reporting Requirement - NRS 361.390</a:t>
            </a:r>
          </a:p>
          <a:p>
            <a:r>
              <a:rPr lang="en-US" sz="2400" dirty="0" smtClean="0"/>
              <a:t>August 10</a:t>
            </a:r>
            <a:r>
              <a:rPr lang="en-US" sz="2400" baseline="30000" dirty="0" smtClean="0"/>
              <a:t>th</a:t>
            </a:r>
            <a:r>
              <a:rPr lang="en-US" sz="2400" dirty="0" smtClean="0"/>
              <a:t>  - Secured Values</a:t>
            </a:r>
          </a:p>
          <a:p>
            <a:pPr lvl="1"/>
            <a:r>
              <a:rPr lang="en-US" sz="2000" dirty="0" smtClean="0"/>
              <a:t>Preliminary Look and Review</a:t>
            </a:r>
            <a:endParaRPr lang="en-US" sz="2000" dirty="0"/>
          </a:p>
          <a:p>
            <a:pPr lvl="1"/>
            <a:r>
              <a:rPr lang="en-US" sz="2000" dirty="0" smtClean="0"/>
              <a:t>Reporting Requirement - NRS 361.390</a:t>
            </a:r>
          </a:p>
          <a:p>
            <a:r>
              <a:rPr lang="en-US" sz="2400" dirty="0" smtClean="0"/>
              <a:t>October 31</a:t>
            </a:r>
            <a:r>
              <a:rPr lang="en-US" sz="2400" baseline="30000" dirty="0" smtClean="0"/>
              <a:t>st</a:t>
            </a:r>
            <a:r>
              <a:rPr lang="en-US" sz="2400" dirty="0"/>
              <a:t> </a:t>
            </a:r>
            <a:r>
              <a:rPr lang="en-US" sz="2400" dirty="0" smtClean="0"/>
              <a:t>– Both Secured &amp; Unsecured Values</a:t>
            </a:r>
          </a:p>
          <a:p>
            <a:pPr lvl="1"/>
            <a:r>
              <a:rPr lang="en-US" sz="2000" dirty="0" smtClean="0"/>
              <a:t>True </a:t>
            </a:r>
            <a:r>
              <a:rPr lang="en-US" sz="2000" dirty="0"/>
              <a:t>Up </a:t>
            </a:r>
            <a:r>
              <a:rPr lang="en-US" sz="2000" dirty="0" smtClean="0"/>
              <a:t>of </a:t>
            </a:r>
            <a:r>
              <a:rPr lang="en-US" sz="2000" u="heavy" dirty="0" smtClean="0"/>
              <a:t>Prior</a:t>
            </a:r>
            <a:r>
              <a:rPr lang="en-US" sz="2000" dirty="0" smtClean="0"/>
              <a:t> Year Roll Close; </a:t>
            </a:r>
            <a:r>
              <a:rPr lang="en-US" sz="2000" dirty="0"/>
              <a:t>Basis for </a:t>
            </a:r>
            <a:r>
              <a:rPr lang="en-US" sz="2000" dirty="0" smtClean="0"/>
              <a:t>Historical Comparisons</a:t>
            </a:r>
          </a:p>
          <a:p>
            <a:pPr lvl="2"/>
            <a:r>
              <a:rPr lang="en-US" sz="1800" dirty="0" smtClean="0"/>
              <a:t>SEG Reports look Forward (Budgeting)</a:t>
            </a:r>
          </a:p>
          <a:p>
            <a:pPr lvl="2"/>
            <a:r>
              <a:rPr lang="en-US" sz="1800" dirty="0" smtClean="0"/>
              <a:t>SAR looks Back (Historical)</a:t>
            </a:r>
            <a:endParaRPr lang="en-US" sz="1800" dirty="0"/>
          </a:p>
        </p:txBody>
      </p:sp>
      <p:sp>
        <p:nvSpPr>
          <p:cNvPr id="2" name="Title 1"/>
          <p:cNvSpPr>
            <a:spLocks noGrp="1"/>
          </p:cNvSpPr>
          <p:nvPr>
            <p:ph type="title"/>
          </p:nvPr>
        </p:nvSpPr>
        <p:spPr/>
        <p:txBody>
          <a:bodyPr>
            <a:normAutofit/>
          </a:bodyPr>
          <a:lstStyle/>
          <a:p>
            <a:r>
              <a:rPr lang="en-US" sz="3600" dirty="0" smtClean="0"/>
              <a:t>SAR - Due Dates and Uses</a:t>
            </a:r>
            <a:endParaRPr lang="en-US" sz="3600" dirty="0"/>
          </a:p>
        </p:txBody>
      </p:sp>
    </p:spTree>
    <p:extLst>
      <p:ext uri="{BB962C8B-B14F-4D97-AF65-F5344CB8AC3E}">
        <p14:creationId xmlns:p14="http://schemas.microsoft.com/office/powerpoint/2010/main" val="212570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3" end="3"/>
                                            </p:txEl>
                                          </p:spTgt>
                                        </p:tgtEl>
                                      </p:cBhvr>
                                    </p:animEffect>
                                  </p:childTnLst>
                                </p:cTn>
                              </p:par>
                              <p:par>
                                <p:cTn id="22" presetID="31"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4" end="4"/>
                                            </p:txEl>
                                          </p:spTgt>
                                        </p:tgtEl>
                                      </p:cBhvr>
                                    </p:animEffect>
                                  </p:childTnLst>
                                </p:cTn>
                              </p:par>
                              <p:par>
                                <p:cTn id="28" presetID="31"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down)">
                                      <p:cBhvr>
                                        <p:cTn id="38" dur="580">
                                          <p:stCondLst>
                                            <p:cond delay="0"/>
                                          </p:stCondLst>
                                        </p:cTn>
                                        <p:tgtEl>
                                          <p:spTgt spid="3">
                                            <p:txEl>
                                              <p:pRg st="6" end="6"/>
                                            </p:txEl>
                                          </p:spTgt>
                                        </p:tgtEl>
                                      </p:cBhvr>
                                    </p:animEffect>
                                    <p:anim calcmode="lin" valueType="num">
                                      <p:cBhvr>
                                        <p:cTn id="3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4" dur="26">
                                          <p:stCondLst>
                                            <p:cond delay="650"/>
                                          </p:stCondLst>
                                        </p:cTn>
                                        <p:tgtEl>
                                          <p:spTgt spid="3">
                                            <p:txEl>
                                              <p:pRg st="6" end="6"/>
                                            </p:txEl>
                                          </p:spTgt>
                                        </p:tgtEl>
                                      </p:cBhvr>
                                      <p:to x="100000" y="60000"/>
                                    </p:animScale>
                                    <p:animScale>
                                      <p:cBhvr>
                                        <p:cTn id="45" dur="166" decel="50000">
                                          <p:stCondLst>
                                            <p:cond delay="676"/>
                                          </p:stCondLst>
                                        </p:cTn>
                                        <p:tgtEl>
                                          <p:spTgt spid="3">
                                            <p:txEl>
                                              <p:pRg st="6" end="6"/>
                                            </p:txEl>
                                          </p:spTgt>
                                        </p:tgtEl>
                                      </p:cBhvr>
                                      <p:to x="100000" y="100000"/>
                                    </p:animScale>
                                    <p:animScale>
                                      <p:cBhvr>
                                        <p:cTn id="46" dur="26">
                                          <p:stCondLst>
                                            <p:cond delay="1312"/>
                                          </p:stCondLst>
                                        </p:cTn>
                                        <p:tgtEl>
                                          <p:spTgt spid="3">
                                            <p:txEl>
                                              <p:pRg st="6" end="6"/>
                                            </p:txEl>
                                          </p:spTgt>
                                        </p:tgtEl>
                                      </p:cBhvr>
                                      <p:to x="100000" y="80000"/>
                                    </p:animScale>
                                    <p:animScale>
                                      <p:cBhvr>
                                        <p:cTn id="47" dur="166" decel="50000">
                                          <p:stCondLst>
                                            <p:cond delay="1338"/>
                                          </p:stCondLst>
                                        </p:cTn>
                                        <p:tgtEl>
                                          <p:spTgt spid="3">
                                            <p:txEl>
                                              <p:pRg st="6" end="6"/>
                                            </p:txEl>
                                          </p:spTgt>
                                        </p:tgtEl>
                                      </p:cBhvr>
                                      <p:to x="100000" y="100000"/>
                                    </p:animScale>
                                    <p:animScale>
                                      <p:cBhvr>
                                        <p:cTn id="48" dur="26">
                                          <p:stCondLst>
                                            <p:cond delay="1642"/>
                                          </p:stCondLst>
                                        </p:cTn>
                                        <p:tgtEl>
                                          <p:spTgt spid="3">
                                            <p:txEl>
                                              <p:pRg st="6" end="6"/>
                                            </p:txEl>
                                          </p:spTgt>
                                        </p:tgtEl>
                                      </p:cBhvr>
                                      <p:to x="100000" y="90000"/>
                                    </p:animScale>
                                    <p:animScale>
                                      <p:cBhvr>
                                        <p:cTn id="49" dur="166" decel="50000">
                                          <p:stCondLst>
                                            <p:cond delay="1668"/>
                                          </p:stCondLst>
                                        </p:cTn>
                                        <p:tgtEl>
                                          <p:spTgt spid="3">
                                            <p:txEl>
                                              <p:pRg st="6" end="6"/>
                                            </p:txEl>
                                          </p:spTgt>
                                        </p:tgtEl>
                                      </p:cBhvr>
                                      <p:to x="100000" y="100000"/>
                                    </p:animScale>
                                    <p:animScale>
                                      <p:cBhvr>
                                        <p:cTn id="50" dur="26">
                                          <p:stCondLst>
                                            <p:cond delay="1808"/>
                                          </p:stCondLst>
                                        </p:cTn>
                                        <p:tgtEl>
                                          <p:spTgt spid="3">
                                            <p:txEl>
                                              <p:pRg st="6" end="6"/>
                                            </p:txEl>
                                          </p:spTgt>
                                        </p:tgtEl>
                                      </p:cBhvr>
                                      <p:to x="100000" y="95000"/>
                                    </p:animScale>
                                    <p:animScale>
                                      <p:cBhvr>
                                        <p:cTn id="51" dur="166" decel="50000">
                                          <p:stCondLst>
                                            <p:cond delay="1834"/>
                                          </p:stCondLst>
                                        </p:cTn>
                                        <p:tgtEl>
                                          <p:spTgt spid="3">
                                            <p:txEl>
                                              <p:pRg st="6" end="6"/>
                                            </p:txEl>
                                          </p:spTgt>
                                        </p:tgtEl>
                                      </p:cBhvr>
                                      <p:to x="100000" y="100000"/>
                                    </p:animScale>
                                  </p:childTnLst>
                                </p:cTn>
                              </p:par>
                              <p:par>
                                <p:cTn id="52" presetID="26" presetClass="entr" presetSubtype="0" fill="hold"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wipe(down)">
                                      <p:cBhvr>
                                        <p:cTn id="54" dur="580">
                                          <p:stCondLst>
                                            <p:cond delay="0"/>
                                          </p:stCondLst>
                                        </p:cTn>
                                        <p:tgtEl>
                                          <p:spTgt spid="3">
                                            <p:txEl>
                                              <p:pRg st="7" end="7"/>
                                            </p:txEl>
                                          </p:spTgt>
                                        </p:tgtEl>
                                      </p:cBhvr>
                                    </p:animEffect>
                                    <p:anim calcmode="lin" valueType="num">
                                      <p:cBhvr>
                                        <p:cTn id="55"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60" dur="26">
                                          <p:stCondLst>
                                            <p:cond delay="650"/>
                                          </p:stCondLst>
                                        </p:cTn>
                                        <p:tgtEl>
                                          <p:spTgt spid="3">
                                            <p:txEl>
                                              <p:pRg st="7" end="7"/>
                                            </p:txEl>
                                          </p:spTgt>
                                        </p:tgtEl>
                                      </p:cBhvr>
                                      <p:to x="100000" y="60000"/>
                                    </p:animScale>
                                    <p:animScale>
                                      <p:cBhvr>
                                        <p:cTn id="61" dur="166" decel="50000">
                                          <p:stCondLst>
                                            <p:cond delay="676"/>
                                          </p:stCondLst>
                                        </p:cTn>
                                        <p:tgtEl>
                                          <p:spTgt spid="3">
                                            <p:txEl>
                                              <p:pRg st="7" end="7"/>
                                            </p:txEl>
                                          </p:spTgt>
                                        </p:tgtEl>
                                      </p:cBhvr>
                                      <p:to x="100000" y="100000"/>
                                    </p:animScale>
                                    <p:animScale>
                                      <p:cBhvr>
                                        <p:cTn id="62" dur="26">
                                          <p:stCondLst>
                                            <p:cond delay="1312"/>
                                          </p:stCondLst>
                                        </p:cTn>
                                        <p:tgtEl>
                                          <p:spTgt spid="3">
                                            <p:txEl>
                                              <p:pRg st="7" end="7"/>
                                            </p:txEl>
                                          </p:spTgt>
                                        </p:tgtEl>
                                      </p:cBhvr>
                                      <p:to x="100000" y="80000"/>
                                    </p:animScale>
                                    <p:animScale>
                                      <p:cBhvr>
                                        <p:cTn id="63" dur="166" decel="50000">
                                          <p:stCondLst>
                                            <p:cond delay="1338"/>
                                          </p:stCondLst>
                                        </p:cTn>
                                        <p:tgtEl>
                                          <p:spTgt spid="3">
                                            <p:txEl>
                                              <p:pRg st="7" end="7"/>
                                            </p:txEl>
                                          </p:spTgt>
                                        </p:tgtEl>
                                      </p:cBhvr>
                                      <p:to x="100000" y="100000"/>
                                    </p:animScale>
                                    <p:animScale>
                                      <p:cBhvr>
                                        <p:cTn id="64" dur="26">
                                          <p:stCondLst>
                                            <p:cond delay="1642"/>
                                          </p:stCondLst>
                                        </p:cTn>
                                        <p:tgtEl>
                                          <p:spTgt spid="3">
                                            <p:txEl>
                                              <p:pRg st="7" end="7"/>
                                            </p:txEl>
                                          </p:spTgt>
                                        </p:tgtEl>
                                      </p:cBhvr>
                                      <p:to x="100000" y="90000"/>
                                    </p:animScale>
                                    <p:animScale>
                                      <p:cBhvr>
                                        <p:cTn id="65" dur="166" decel="50000">
                                          <p:stCondLst>
                                            <p:cond delay="1668"/>
                                          </p:stCondLst>
                                        </p:cTn>
                                        <p:tgtEl>
                                          <p:spTgt spid="3">
                                            <p:txEl>
                                              <p:pRg st="7" end="7"/>
                                            </p:txEl>
                                          </p:spTgt>
                                        </p:tgtEl>
                                      </p:cBhvr>
                                      <p:to x="100000" y="100000"/>
                                    </p:animScale>
                                    <p:animScale>
                                      <p:cBhvr>
                                        <p:cTn id="66" dur="26">
                                          <p:stCondLst>
                                            <p:cond delay="1808"/>
                                          </p:stCondLst>
                                        </p:cTn>
                                        <p:tgtEl>
                                          <p:spTgt spid="3">
                                            <p:txEl>
                                              <p:pRg st="7" end="7"/>
                                            </p:txEl>
                                          </p:spTgt>
                                        </p:tgtEl>
                                      </p:cBhvr>
                                      <p:to x="100000" y="95000"/>
                                    </p:animScale>
                                    <p:animScale>
                                      <p:cBhvr>
                                        <p:cTn id="67" dur="166" decel="50000">
                                          <p:stCondLst>
                                            <p:cond delay="1834"/>
                                          </p:stCondLst>
                                        </p:cTn>
                                        <p:tgtEl>
                                          <p:spTgt spid="3">
                                            <p:txEl>
                                              <p:pRg st="7" end="7"/>
                                            </p:txEl>
                                          </p:spTgt>
                                        </p:tgtEl>
                                      </p:cBhvr>
                                      <p:to x="100000" y="100000"/>
                                    </p:animScale>
                                  </p:childTnLst>
                                </p:cTn>
                              </p:par>
                              <p:par>
                                <p:cTn id="68" presetID="26" presetClass="entr" presetSubtype="0" fill="hold" nodeType="with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wipe(down)">
                                      <p:cBhvr>
                                        <p:cTn id="70" dur="580">
                                          <p:stCondLst>
                                            <p:cond delay="0"/>
                                          </p:stCondLst>
                                        </p:cTn>
                                        <p:tgtEl>
                                          <p:spTgt spid="3">
                                            <p:txEl>
                                              <p:pRg st="8" end="8"/>
                                            </p:txEl>
                                          </p:spTgt>
                                        </p:tgtEl>
                                      </p:cBhvr>
                                    </p:animEffect>
                                    <p:anim calcmode="lin" valueType="num">
                                      <p:cBhvr>
                                        <p:cTn id="71"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76" dur="26">
                                          <p:stCondLst>
                                            <p:cond delay="650"/>
                                          </p:stCondLst>
                                        </p:cTn>
                                        <p:tgtEl>
                                          <p:spTgt spid="3">
                                            <p:txEl>
                                              <p:pRg st="8" end="8"/>
                                            </p:txEl>
                                          </p:spTgt>
                                        </p:tgtEl>
                                      </p:cBhvr>
                                      <p:to x="100000" y="60000"/>
                                    </p:animScale>
                                    <p:animScale>
                                      <p:cBhvr>
                                        <p:cTn id="77" dur="166" decel="50000">
                                          <p:stCondLst>
                                            <p:cond delay="676"/>
                                          </p:stCondLst>
                                        </p:cTn>
                                        <p:tgtEl>
                                          <p:spTgt spid="3">
                                            <p:txEl>
                                              <p:pRg st="8" end="8"/>
                                            </p:txEl>
                                          </p:spTgt>
                                        </p:tgtEl>
                                      </p:cBhvr>
                                      <p:to x="100000" y="100000"/>
                                    </p:animScale>
                                    <p:animScale>
                                      <p:cBhvr>
                                        <p:cTn id="78" dur="26">
                                          <p:stCondLst>
                                            <p:cond delay="1312"/>
                                          </p:stCondLst>
                                        </p:cTn>
                                        <p:tgtEl>
                                          <p:spTgt spid="3">
                                            <p:txEl>
                                              <p:pRg st="8" end="8"/>
                                            </p:txEl>
                                          </p:spTgt>
                                        </p:tgtEl>
                                      </p:cBhvr>
                                      <p:to x="100000" y="80000"/>
                                    </p:animScale>
                                    <p:animScale>
                                      <p:cBhvr>
                                        <p:cTn id="79" dur="166" decel="50000">
                                          <p:stCondLst>
                                            <p:cond delay="1338"/>
                                          </p:stCondLst>
                                        </p:cTn>
                                        <p:tgtEl>
                                          <p:spTgt spid="3">
                                            <p:txEl>
                                              <p:pRg st="8" end="8"/>
                                            </p:txEl>
                                          </p:spTgt>
                                        </p:tgtEl>
                                      </p:cBhvr>
                                      <p:to x="100000" y="100000"/>
                                    </p:animScale>
                                    <p:animScale>
                                      <p:cBhvr>
                                        <p:cTn id="80" dur="26">
                                          <p:stCondLst>
                                            <p:cond delay="1642"/>
                                          </p:stCondLst>
                                        </p:cTn>
                                        <p:tgtEl>
                                          <p:spTgt spid="3">
                                            <p:txEl>
                                              <p:pRg st="8" end="8"/>
                                            </p:txEl>
                                          </p:spTgt>
                                        </p:tgtEl>
                                      </p:cBhvr>
                                      <p:to x="100000" y="90000"/>
                                    </p:animScale>
                                    <p:animScale>
                                      <p:cBhvr>
                                        <p:cTn id="81" dur="166" decel="50000">
                                          <p:stCondLst>
                                            <p:cond delay="1668"/>
                                          </p:stCondLst>
                                        </p:cTn>
                                        <p:tgtEl>
                                          <p:spTgt spid="3">
                                            <p:txEl>
                                              <p:pRg st="8" end="8"/>
                                            </p:txEl>
                                          </p:spTgt>
                                        </p:tgtEl>
                                      </p:cBhvr>
                                      <p:to x="100000" y="100000"/>
                                    </p:animScale>
                                    <p:animScale>
                                      <p:cBhvr>
                                        <p:cTn id="82" dur="26">
                                          <p:stCondLst>
                                            <p:cond delay="1808"/>
                                          </p:stCondLst>
                                        </p:cTn>
                                        <p:tgtEl>
                                          <p:spTgt spid="3">
                                            <p:txEl>
                                              <p:pRg st="8" end="8"/>
                                            </p:txEl>
                                          </p:spTgt>
                                        </p:tgtEl>
                                      </p:cBhvr>
                                      <p:to x="100000" y="95000"/>
                                    </p:animScale>
                                    <p:animScale>
                                      <p:cBhvr>
                                        <p:cTn id="83" dur="166" decel="50000">
                                          <p:stCondLst>
                                            <p:cond delay="1834"/>
                                          </p:stCondLst>
                                        </p:cTn>
                                        <p:tgtEl>
                                          <p:spTgt spid="3">
                                            <p:txEl>
                                              <p:pRg st="8" end="8"/>
                                            </p:txEl>
                                          </p:spTgt>
                                        </p:tgtEl>
                                      </p:cBhvr>
                                      <p:to x="100000" y="100000"/>
                                    </p:animScale>
                                  </p:childTnLst>
                                </p:cTn>
                              </p:par>
                              <p:par>
                                <p:cTn id="84" presetID="26" presetClass="entr" presetSubtype="0" fill="hold" nodeType="withEffect">
                                  <p:stCondLst>
                                    <p:cond delay="0"/>
                                  </p:stCondLst>
                                  <p:childTnLst>
                                    <p:set>
                                      <p:cBhvr>
                                        <p:cTn id="85" dur="1" fill="hold">
                                          <p:stCondLst>
                                            <p:cond delay="0"/>
                                          </p:stCondLst>
                                        </p:cTn>
                                        <p:tgtEl>
                                          <p:spTgt spid="3">
                                            <p:txEl>
                                              <p:pRg st="9" end="9"/>
                                            </p:txEl>
                                          </p:spTgt>
                                        </p:tgtEl>
                                        <p:attrNameLst>
                                          <p:attrName>style.visibility</p:attrName>
                                        </p:attrNameLst>
                                      </p:cBhvr>
                                      <p:to>
                                        <p:strVal val="visible"/>
                                      </p:to>
                                    </p:set>
                                    <p:animEffect transition="in" filter="wipe(down)">
                                      <p:cBhvr>
                                        <p:cTn id="86" dur="580">
                                          <p:stCondLst>
                                            <p:cond delay="0"/>
                                          </p:stCondLst>
                                        </p:cTn>
                                        <p:tgtEl>
                                          <p:spTgt spid="3">
                                            <p:txEl>
                                              <p:pRg st="9" end="9"/>
                                            </p:txEl>
                                          </p:spTgt>
                                        </p:tgtEl>
                                      </p:cBhvr>
                                    </p:animEffect>
                                    <p:anim calcmode="lin" valueType="num">
                                      <p:cBhvr>
                                        <p:cTn id="87"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3">
                                            <p:txEl>
                                              <p:pRg st="9" end="9"/>
                                            </p:txEl>
                                          </p:spTgt>
                                        </p:tgtEl>
                                      </p:cBhvr>
                                      <p:to x="100000" y="60000"/>
                                    </p:animScale>
                                    <p:animScale>
                                      <p:cBhvr>
                                        <p:cTn id="93" dur="166" decel="50000">
                                          <p:stCondLst>
                                            <p:cond delay="676"/>
                                          </p:stCondLst>
                                        </p:cTn>
                                        <p:tgtEl>
                                          <p:spTgt spid="3">
                                            <p:txEl>
                                              <p:pRg st="9" end="9"/>
                                            </p:txEl>
                                          </p:spTgt>
                                        </p:tgtEl>
                                      </p:cBhvr>
                                      <p:to x="100000" y="100000"/>
                                    </p:animScale>
                                    <p:animScale>
                                      <p:cBhvr>
                                        <p:cTn id="94" dur="26">
                                          <p:stCondLst>
                                            <p:cond delay="1312"/>
                                          </p:stCondLst>
                                        </p:cTn>
                                        <p:tgtEl>
                                          <p:spTgt spid="3">
                                            <p:txEl>
                                              <p:pRg st="9" end="9"/>
                                            </p:txEl>
                                          </p:spTgt>
                                        </p:tgtEl>
                                      </p:cBhvr>
                                      <p:to x="100000" y="80000"/>
                                    </p:animScale>
                                    <p:animScale>
                                      <p:cBhvr>
                                        <p:cTn id="95" dur="166" decel="50000">
                                          <p:stCondLst>
                                            <p:cond delay="1338"/>
                                          </p:stCondLst>
                                        </p:cTn>
                                        <p:tgtEl>
                                          <p:spTgt spid="3">
                                            <p:txEl>
                                              <p:pRg st="9" end="9"/>
                                            </p:txEl>
                                          </p:spTgt>
                                        </p:tgtEl>
                                      </p:cBhvr>
                                      <p:to x="100000" y="100000"/>
                                    </p:animScale>
                                    <p:animScale>
                                      <p:cBhvr>
                                        <p:cTn id="96" dur="26">
                                          <p:stCondLst>
                                            <p:cond delay="1642"/>
                                          </p:stCondLst>
                                        </p:cTn>
                                        <p:tgtEl>
                                          <p:spTgt spid="3">
                                            <p:txEl>
                                              <p:pRg st="9" end="9"/>
                                            </p:txEl>
                                          </p:spTgt>
                                        </p:tgtEl>
                                      </p:cBhvr>
                                      <p:to x="100000" y="90000"/>
                                    </p:animScale>
                                    <p:animScale>
                                      <p:cBhvr>
                                        <p:cTn id="97" dur="166" decel="50000">
                                          <p:stCondLst>
                                            <p:cond delay="1668"/>
                                          </p:stCondLst>
                                        </p:cTn>
                                        <p:tgtEl>
                                          <p:spTgt spid="3">
                                            <p:txEl>
                                              <p:pRg st="9" end="9"/>
                                            </p:txEl>
                                          </p:spTgt>
                                        </p:tgtEl>
                                      </p:cBhvr>
                                      <p:to x="100000" y="100000"/>
                                    </p:animScale>
                                    <p:animScale>
                                      <p:cBhvr>
                                        <p:cTn id="98" dur="26">
                                          <p:stCondLst>
                                            <p:cond delay="1808"/>
                                          </p:stCondLst>
                                        </p:cTn>
                                        <p:tgtEl>
                                          <p:spTgt spid="3">
                                            <p:txEl>
                                              <p:pRg st="9" end="9"/>
                                            </p:txEl>
                                          </p:spTgt>
                                        </p:tgtEl>
                                      </p:cBhvr>
                                      <p:to x="100000" y="95000"/>
                                    </p:animScale>
                                    <p:animScale>
                                      <p:cBhvr>
                                        <p:cTn id="99"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nSpc>
                <a:spcPct val="80000"/>
              </a:lnSpc>
            </a:pPr>
            <a:r>
              <a:rPr lang="en-US" sz="2300" dirty="0"/>
              <a:t>Changes in SAR Format</a:t>
            </a:r>
          </a:p>
          <a:p>
            <a:pPr lvl="1">
              <a:lnSpc>
                <a:spcPct val="80000"/>
              </a:lnSpc>
            </a:pPr>
            <a:r>
              <a:rPr lang="en-US" dirty="0"/>
              <a:t>New Land Use Codes (LUCs)</a:t>
            </a:r>
          </a:p>
          <a:p>
            <a:pPr lvl="1">
              <a:lnSpc>
                <a:spcPct val="80000"/>
              </a:lnSpc>
            </a:pPr>
            <a:r>
              <a:rPr lang="en-US" dirty="0" smtClean="0"/>
              <a:t>Aligning to Expenditure </a:t>
            </a:r>
            <a:r>
              <a:rPr lang="en-US" dirty="0"/>
              <a:t>Reporting - NRS 360.137 (AB 466</a:t>
            </a:r>
            <a:r>
              <a:rPr lang="en-US" dirty="0" smtClean="0"/>
              <a:t>)</a:t>
            </a:r>
          </a:p>
          <a:p>
            <a:pPr lvl="1">
              <a:lnSpc>
                <a:spcPct val="80000"/>
              </a:lnSpc>
            </a:pPr>
            <a:endParaRPr lang="en-US" dirty="0"/>
          </a:p>
          <a:p>
            <a:pPr>
              <a:lnSpc>
                <a:spcPct val="80000"/>
              </a:lnSpc>
            </a:pPr>
            <a:r>
              <a:rPr lang="en-US" sz="2300" dirty="0"/>
              <a:t>Reasons Driving SAR Changes</a:t>
            </a:r>
          </a:p>
          <a:p>
            <a:pPr lvl="1">
              <a:lnSpc>
                <a:spcPct val="80000"/>
              </a:lnSpc>
            </a:pPr>
            <a:r>
              <a:rPr lang="en-US" dirty="0"/>
              <a:t>Legislative Setting: Transparency and Relevancy to Legislative Process</a:t>
            </a:r>
          </a:p>
          <a:p>
            <a:pPr lvl="1">
              <a:lnSpc>
                <a:spcPct val="80000"/>
              </a:lnSpc>
            </a:pPr>
            <a:r>
              <a:rPr lang="en-US" dirty="0" smtClean="0"/>
              <a:t>Exemption Clarity</a:t>
            </a:r>
          </a:p>
          <a:p>
            <a:pPr lvl="1">
              <a:lnSpc>
                <a:spcPct val="80000"/>
              </a:lnSpc>
            </a:pPr>
            <a:endParaRPr lang="en-US" dirty="0"/>
          </a:p>
          <a:p>
            <a:pPr>
              <a:lnSpc>
                <a:spcPct val="80000"/>
              </a:lnSpc>
            </a:pPr>
            <a:r>
              <a:rPr lang="en-US" sz="2300" dirty="0"/>
              <a:t>Division Implementation</a:t>
            </a:r>
          </a:p>
          <a:p>
            <a:pPr lvl="1">
              <a:lnSpc>
                <a:spcPct val="80000"/>
              </a:lnSpc>
            </a:pPr>
            <a:r>
              <a:rPr lang="en-US" dirty="0"/>
              <a:t>Shifting Priorities</a:t>
            </a:r>
          </a:p>
          <a:p>
            <a:pPr lvl="1">
              <a:lnSpc>
                <a:spcPct val="80000"/>
              </a:lnSpc>
            </a:pPr>
            <a:r>
              <a:rPr lang="en-US" dirty="0"/>
              <a:t>Changes in Work </a:t>
            </a:r>
            <a:r>
              <a:rPr lang="en-US" dirty="0" smtClean="0"/>
              <a:t>Processes</a:t>
            </a:r>
          </a:p>
          <a:p>
            <a:pPr lvl="1">
              <a:lnSpc>
                <a:spcPct val="80000"/>
              </a:lnSpc>
            </a:pPr>
            <a:r>
              <a:rPr lang="en-US" dirty="0" smtClean="0"/>
              <a:t>Attempting Consistency in Reporting</a:t>
            </a:r>
          </a:p>
        </p:txBody>
      </p:sp>
      <p:sp>
        <p:nvSpPr>
          <p:cNvPr id="2" name="Title 1"/>
          <p:cNvSpPr>
            <a:spLocks noGrp="1"/>
          </p:cNvSpPr>
          <p:nvPr>
            <p:ph type="title"/>
          </p:nvPr>
        </p:nvSpPr>
        <p:spPr/>
        <p:txBody>
          <a:bodyPr>
            <a:normAutofit/>
          </a:bodyPr>
          <a:lstStyle/>
          <a:p>
            <a:r>
              <a:rPr lang="en-US" sz="3600" dirty="0"/>
              <a:t>SAR </a:t>
            </a:r>
            <a:r>
              <a:rPr lang="en-US" sz="3600" dirty="0" smtClean="0"/>
              <a:t>– Changing Environment</a:t>
            </a:r>
            <a:endParaRPr lang="en-US" sz="3600" dirty="0"/>
          </a:p>
        </p:txBody>
      </p:sp>
    </p:spTree>
    <p:extLst>
      <p:ext uri="{BB962C8B-B14F-4D97-AF65-F5344CB8AC3E}">
        <p14:creationId xmlns:p14="http://schemas.microsoft.com/office/powerpoint/2010/main" val="16872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anim calcmode="lin" valueType="num">
                                      <p:cBhvr>
                                        <p:cTn id="25"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4" end="4"/>
                                            </p:txEl>
                                          </p:spTgt>
                                        </p:tgtEl>
                                        <p:attrNameLst>
                                          <p:attrName>ppt_h</p:attrName>
                                        </p:attrNameLst>
                                      </p:cBhvr>
                                      <p:tavLst>
                                        <p:tav tm="0">
                                          <p:val>
                                            <p:strVal val="#ppt_h"/>
                                          </p:val>
                                        </p:tav>
                                        <p:tav tm="100000">
                                          <p:val>
                                            <p:strVal val="#ppt_h"/>
                                          </p:val>
                                        </p:tav>
                                      </p:tavLst>
                                    </p:anim>
                                  </p:childTnLst>
                                </p:cTn>
                              </p:par>
                              <p:par>
                                <p:cTn id="27" presetID="45"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2000"/>
                                        <p:tgtEl>
                                          <p:spTgt spid="3">
                                            <p:txEl>
                                              <p:pRg st="5" end="5"/>
                                            </p:txEl>
                                          </p:spTgt>
                                        </p:tgtEl>
                                      </p:cBhvr>
                                    </p:animEffect>
                                    <p:anim calcmode="lin" valueType="num">
                                      <p:cBhvr>
                                        <p:cTn id="30"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5" end="5"/>
                                            </p:txEl>
                                          </p:spTgt>
                                        </p:tgtEl>
                                        <p:attrNameLst>
                                          <p:attrName>ppt_h</p:attrName>
                                        </p:attrNameLst>
                                      </p:cBhvr>
                                      <p:tavLst>
                                        <p:tav tm="0">
                                          <p:val>
                                            <p:strVal val="#ppt_h"/>
                                          </p:val>
                                        </p:tav>
                                        <p:tav tm="100000">
                                          <p:val>
                                            <p:strVal val="#ppt_h"/>
                                          </p:val>
                                        </p:tav>
                                      </p:tavLst>
                                    </p:anim>
                                  </p:childTnLst>
                                </p:cTn>
                              </p:par>
                              <p:par>
                                <p:cTn id="32" presetID="45"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2000"/>
                                        <p:tgtEl>
                                          <p:spTgt spid="3">
                                            <p:txEl>
                                              <p:pRg st="6" end="6"/>
                                            </p:txEl>
                                          </p:spTgt>
                                        </p:tgtEl>
                                      </p:cBhvr>
                                    </p:animEffect>
                                    <p:anim calcmode="lin" valueType="num">
                                      <p:cBhvr>
                                        <p:cTn id="35"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6"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down)">
                                      <p:cBhvr>
                                        <p:cTn id="41" dur="580">
                                          <p:stCondLst>
                                            <p:cond delay="0"/>
                                          </p:stCondLst>
                                        </p:cTn>
                                        <p:tgtEl>
                                          <p:spTgt spid="3">
                                            <p:txEl>
                                              <p:pRg st="8" end="8"/>
                                            </p:txEl>
                                          </p:spTgt>
                                        </p:tgtEl>
                                      </p:cBhvr>
                                    </p:animEffect>
                                    <p:anim calcmode="lin" valueType="num">
                                      <p:cBhvr>
                                        <p:cTn id="4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8" end="8"/>
                                            </p:txEl>
                                          </p:spTgt>
                                        </p:tgtEl>
                                      </p:cBhvr>
                                      <p:to x="100000" y="60000"/>
                                    </p:animScale>
                                    <p:animScale>
                                      <p:cBhvr>
                                        <p:cTn id="48" dur="166" decel="50000">
                                          <p:stCondLst>
                                            <p:cond delay="676"/>
                                          </p:stCondLst>
                                        </p:cTn>
                                        <p:tgtEl>
                                          <p:spTgt spid="3">
                                            <p:txEl>
                                              <p:pRg st="8" end="8"/>
                                            </p:txEl>
                                          </p:spTgt>
                                        </p:tgtEl>
                                      </p:cBhvr>
                                      <p:to x="100000" y="100000"/>
                                    </p:animScale>
                                    <p:animScale>
                                      <p:cBhvr>
                                        <p:cTn id="49" dur="26">
                                          <p:stCondLst>
                                            <p:cond delay="1312"/>
                                          </p:stCondLst>
                                        </p:cTn>
                                        <p:tgtEl>
                                          <p:spTgt spid="3">
                                            <p:txEl>
                                              <p:pRg st="8" end="8"/>
                                            </p:txEl>
                                          </p:spTgt>
                                        </p:tgtEl>
                                      </p:cBhvr>
                                      <p:to x="100000" y="80000"/>
                                    </p:animScale>
                                    <p:animScale>
                                      <p:cBhvr>
                                        <p:cTn id="50" dur="166" decel="50000">
                                          <p:stCondLst>
                                            <p:cond delay="1338"/>
                                          </p:stCondLst>
                                        </p:cTn>
                                        <p:tgtEl>
                                          <p:spTgt spid="3">
                                            <p:txEl>
                                              <p:pRg st="8" end="8"/>
                                            </p:txEl>
                                          </p:spTgt>
                                        </p:tgtEl>
                                      </p:cBhvr>
                                      <p:to x="100000" y="100000"/>
                                    </p:animScale>
                                    <p:animScale>
                                      <p:cBhvr>
                                        <p:cTn id="51" dur="26">
                                          <p:stCondLst>
                                            <p:cond delay="1642"/>
                                          </p:stCondLst>
                                        </p:cTn>
                                        <p:tgtEl>
                                          <p:spTgt spid="3">
                                            <p:txEl>
                                              <p:pRg st="8" end="8"/>
                                            </p:txEl>
                                          </p:spTgt>
                                        </p:tgtEl>
                                      </p:cBhvr>
                                      <p:to x="100000" y="90000"/>
                                    </p:animScale>
                                    <p:animScale>
                                      <p:cBhvr>
                                        <p:cTn id="52" dur="166" decel="50000">
                                          <p:stCondLst>
                                            <p:cond delay="1668"/>
                                          </p:stCondLst>
                                        </p:cTn>
                                        <p:tgtEl>
                                          <p:spTgt spid="3">
                                            <p:txEl>
                                              <p:pRg st="8" end="8"/>
                                            </p:txEl>
                                          </p:spTgt>
                                        </p:tgtEl>
                                      </p:cBhvr>
                                      <p:to x="100000" y="100000"/>
                                    </p:animScale>
                                    <p:animScale>
                                      <p:cBhvr>
                                        <p:cTn id="53" dur="26">
                                          <p:stCondLst>
                                            <p:cond delay="1808"/>
                                          </p:stCondLst>
                                        </p:cTn>
                                        <p:tgtEl>
                                          <p:spTgt spid="3">
                                            <p:txEl>
                                              <p:pRg st="8" end="8"/>
                                            </p:txEl>
                                          </p:spTgt>
                                        </p:tgtEl>
                                      </p:cBhvr>
                                      <p:to x="100000" y="95000"/>
                                    </p:animScale>
                                    <p:animScale>
                                      <p:cBhvr>
                                        <p:cTn id="54" dur="166" decel="50000">
                                          <p:stCondLst>
                                            <p:cond delay="1834"/>
                                          </p:stCondLst>
                                        </p:cTn>
                                        <p:tgtEl>
                                          <p:spTgt spid="3">
                                            <p:txEl>
                                              <p:pRg st="8" end="8"/>
                                            </p:txEl>
                                          </p:spTgt>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80">
                                          <p:stCondLst>
                                            <p:cond delay="0"/>
                                          </p:stCondLst>
                                        </p:cTn>
                                        <p:tgtEl>
                                          <p:spTgt spid="3">
                                            <p:txEl>
                                              <p:pRg st="9" end="9"/>
                                            </p:txEl>
                                          </p:spTgt>
                                        </p:tgtEl>
                                      </p:cBhvr>
                                    </p:animEffect>
                                    <p:anim calcmode="lin" valueType="num">
                                      <p:cBhvr>
                                        <p:cTn id="58"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9" end="9"/>
                                            </p:txEl>
                                          </p:spTgt>
                                        </p:tgtEl>
                                      </p:cBhvr>
                                      <p:to x="100000" y="60000"/>
                                    </p:animScale>
                                    <p:animScale>
                                      <p:cBhvr>
                                        <p:cTn id="64" dur="166" decel="50000">
                                          <p:stCondLst>
                                            <p:cond delay="676"/>
                                          </p:stCondLst>
                                        </p:cTn>
                                        <p:tgtEl>
                                          <p:spTgt spid="3">
                                            <p:txEl>
                                              <p:pRg st="9" end="9"/>
                                            </p:txEl>
                                          </p:spTgt>
                                        </p:tgtEl>
                                      </p:cBhvr>
                                      <p:to x="100000" y="100000"/>
                                    </p:animScale>
                                    <p:animScale>
                                      <p:cBhvr>
                                        <p:cTn id="65" dur="26">
                                          <p:stCondLst>
                                            <p:cond delay="1312"/>
                                          </p:stCondLst>
                                        </p:cTn>
                                        <p:tgtEl>
                                          <p:spTgt spid="3">
                                            <p:txEl>
                                              <p:pRg st="9" end="9"/>
                                            </p:txEl>
                                          </p:spTgt>
                                        </p:tgtEl>
                                      </p:cBhvr>
                                      <p:to x="100000" y="80000"/>
                                    </p:animScale>
                                    <p:animScale>
                                      <p:cBhvr>
                                        <p:cTn id="66" dur="166" decel="50000">
                                          <p:stCondLst>
                                            <p:cond delay="1338"/>
                                          </p:stCondLst>
                                        </p:cTn>
                                        <p:tgtEl>
                                          <p:spTgt spid="3">
                                            <p:txEl>
                                              <p:pRg st="9" end="9"/>
                                            </p:txEl>
                                          </p:spTgt>
                                        </p:tgtEl>
                                      </p:cBhvr>
                                      <p:to x="100000" y="100000"/>
                                    </p:animScale>
                                    <p:animScale>
                                      <p:cBhvr>
                                        <p:cTn id="67" dur="26">
                                          <p:stCondLst>
                                            <p:cond delay="1642"/>
                                          </p:stCondLst>
                                        </p:cTn>
                                        <p:tgtEl>
                                          <p:spTgt spid="3">
                                            <p:txEl>
                                              <p:pRg st="9" end="9"/>
                                            </p:txEl>
                                          </p:spTgt>
                                        </p:tgtEl>
                                      </p:cBhvr>
                                      <p:to x="100000" y="90000"/>
                                    </p:animScale>
                                    <p:animScale>
                                      <p:cBhvr>
                                        <p:cTn id="68" dur="166" decel="50000">
                                          <p:stCondLst>
                                            <p:cond delay="1668"/>
                                          </p:stCondLst>
                                        </p:cTn>
                                        <p:tgtEl>
                                          <p:spTgt spid="3">
                                            <p:txEl>
                                              <p:pRg st="9" end="9"/>
                                            </p:txEl>
                                          </p:spTgt>
                                        </p:tgtEl>
                                      </p:cBhvr>
                                      <p:to x="100000" y="100000"/>
                                    </p:animScale>
                                    <p:animScale>
                                      <p:cBhvr>
                                        <p:cTn id="69" dur="26">
                                          <p:stCondLst>
                                            <p:cond delay="1808"/>
                                          </p:stCondLst>
                                        </p:cTn>
                                        <p:tgtEl>
                                          <p:spTgt spid="3">
                                            <p:txEl>
                                              <p:pRg st="9" end="9"/>
                                            </p:txEl>
                                          </p:spTgt>
                                        </p:tgtEl>
                                      </p:cBhvr>
                                      <p:to x="100000" y="95000"/>
                                    </p:animScale>
                                    <p:animScale>
                                      <p:cBhvr>
                                        <p:cTn id="70" dur="166" decel="50000">
                                          <p:stCondLst>
                                            <p:cond delay="1834"/>
                                          </p:stCondLst>
                                        </p:cTn>
                                        <p:tgtEl>
                                          <p:spTgt spid="3">
                                            <p:txEl>
                                              <p:pRg st="9" end="9"/>
                                            </p:txEl>
                                          </p:spTgt>
                                        </p:tgtEl>
                                      </p:cBhvr>
                                      <p:to x="100000" y="100000"/>
                                    </p:animScale>
                                  </p:childTnLst>
                                </p:cTn>
                              </p:par>
                              <p:par>
                                <p:cTn id="71" presetID="26" presetClass="entr" presetSubtype="0" fill="hold" nodeType="with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Effect transition="in" filter="wipe(down)">
                                      <p:cBhvr>
                                        <p:cTn id="73" dur="580">
                                          <p:stCondLst>
                                            <p:cond delay="0"/>
                                          </p:stCondLst>
                                        </p:cTn>
                                        <p:tgtEl>
                                          <p:spTgt spid="3">
                                            <p:txEl>
                                              <p:pRg st="10" end="10"/>
                                            </p:txEl>
                                          </p:spTgt>
                                        </p:tgtEl>
                                      </p:cBhvr>
                                    </p:animEffect>
                                    <p:anim calcmode="lin" valueType="num">
                                      <p:cBhvr>
                                        <p:cTn id="74"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10" end="10"/>
                                            </p:txEl>
                                          </p:spTgt>
                                        </p:tgtEl>
                                      </p:cBhvr>
                                      <p:to x="100000" y="60000"/>
                                    </p:animScale>
                                    <p:animScale>
                                      <p:cBhvr>
                                        <p:cTn id="80" dur="166" decel="50000">
                                          <p:stCondLst>
                                            <p:cond delay="676"/>
                                          </p:stCondLst>
                                        </p:cTn>
                                        <p:tgtEl>
                                          <p:spTgt spid="3">
                                            <p:txEl>
                                              <p:pRg st="10" end="10"/>
                                            </p:txEl>
                                          </p:spTgt>
                                        </p:tgtEl>
                                      </p:cBhvr>
                                      <p:to x="100000" y="100000"/>
                                    </p:animScale>
                                    <p:animScale>
                                      <p:cBhvr>
                                        <p:cTn id="81" dur="26">
                                          <p:stCondLst>
                                            <p:cond delay="1312"/>
                                          </p:stCondLst>
                                        </p:cTn>
                                        <p:tgtEl>
                                          <p:spTgt spid="3">
                                            <p:txEl>
                                              <p:pRg st="10" end="10"/>
                                            </p:txEl>
                                          </p:spTgt>
                                        </p:tgtEl>
                                      </p:cBhvr>
                                      <p:to x="100000" y="80000"/>
                                    </p:animScale>
                                    <p:animScale>
                                      <p:cBhvr>
                                        <p:cTn id="82" dur="166" decel="50000">
                                          <p:stCondLst>
                                            <p:cond delay="1338"/>
                                          </p:stCondLst>
                                        </p:cTn>
                                        <p:tgtEl>
                                          <p:spTgt spid="3">
                                            <p:txEl>
                                              <p:pRg st="10" end="10"/>
                                            </p:txEl>
                                          </p:spTgt>
                                        </p:tgtEl>
                                      </p:cBhvr>
                                      <p:to x="100000" y="100000"/>
                                    </p:animScale>
                                    <p:animScale>
                                      <p:cBhvr>
                                        <p:cTn id="83" dur="26">
                                          <p:stCondLst>
                                            <p:cond delay="1642"/>
                                          </p:stCondLst>
                                        </p:cTn>
                                        <p:tgtEl>
                                          <p:spTgt spid="3">
                                            <p:txEl>
                                              <p:pRg st="10" end="10"/>
                                            </p:txEl>
                                          </p:spTgt>
                                        </p:tgtEl>
                                      </p:cBhvr>
                                      <p:to x="100000" y="90000"/>
                                    </p:animScale>
                                    <p:animScale>
                                      <p:cBhvr>
                                        <p:cTn id="84" dur="166" decel="50000">
                                          <p:stCondLst>
                                            <p:cond delay="1668"/>
                                          </p:stCondLst>
                                        </p:cTn>
                                        <p:tgtEl>
                                          <p:spTgt spid="3">
                                            <p:txEl>
                                              <p:pRg st="10" end="10"/>
                                            </p:txEl>
                                          </p:spTgt>
                                        </p:tgtEl>
                                      </p:cBhvr>
                                      <p:to x="100000" y="100000"/>
                                    </p:animScale>
                                    <p:animScale>
                                      <p:cBhvr>
                                        <p:cTn id="85" dur="26">
                                          <p:stCondLst>
                                            <p:cond delay="1808"/>
                                          </p:stCondLst>
                                        </p:cTn>
                                        <p:tgtEl>
                                          <p:spTgt spid="3">
                                            <p:txEl>
                                              <p:pRg st="10" end="10"/>
                                            </p:txEl>
                                          </p:spTgt>
                                        </p:tgtEl>
                                      </p:cBhvr>
                                      <p:to x="100000" y="95000"/>
                                    </p:animScale>
                                    <p:animScale>
                                      <p:cBhvr>
                                        <p:cTn id="86" dur="166" decel="50000">
                                          <p:stCondLst>
                                            <p:cond delay="1834"/>
                                          </p:stCondLst>
                                        </p:cTn>
                                        <p:tgtEl>
                                          <p:spTgt spid="3">
                                            <p:txEl>
                                              <p:pRg st="10" end="10"/>
                                            </p:txEl>
                                          </p:spTgt>
                                        </p:tgtEl>
                                      </p:cBhvr>
                                      <p:to x="100000" y="100000"/>
                                    </p:animScale>
                                  </p:childTnLst>
                                </p:cTn>
                              </p:par>
                              <p:par>
                                <p:cTn id="87" presetID="26" presetClass="entr" presetSubtype="0" fill="hold" nodeType="with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Effect transition="in" filter="wipe(down)">
                                      <p:cBhvr>
                                        <p:cTn id="89" dur="580">
                                          <p:stCondLst>
                                            <p:cond delay="0"/>
                                          </p:stCondLst>
                                        </p:cTn>
                                        <p:tgtEl>
                                          <p:spTgt spid="3">
                                            <p:txEl>
                                              <p:pRg st="11" end="11"/>
                                            </p:txEl>
                                          </p:spTgt>
                                        </p:tgtEl>
                                      </p:cBhvr>
                                    </p:animEffect>
                                    <p:anim calcmode="lin" valueType="num">
                                      <p:cBhvr>
                                        <p:cTn id="90"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3">
                                            <p:txEl>
                                              <p:pRg st="11" end="11"/>
                                            </p:txEl>
                                          </p:spTgt>
                                        </p:tgtEl>
                                      </p:cBhvr>
                                      <p:to x="100000" y="60000"/>
                                    </p:animScale>
                                    <p:animScale>
                                      <p:cBhvr>
                                        <p:cTn id="96" dur="166" decel="50000">
                                          <p:stCondLst>
                                            <p:cond delay="676"/>
                                          </p:stCondLst>
                                        </p:cTn>
                                        <p:tgtEl>
                                          <p:spTgt spid="3">
                                            <p:txEl>
                                              <p:pRg st="11" end="11"/>
                                            </p:txEl>
                                          </p:spTgt>
                                        </p:tgtEl>
                                      </p:cBhvr>
                                      <p:to x="100000" y="100000"/>
                                    </p:animScale>
                                    <p:animScale>
                                      <p:cBhvr>
                                        <p:cTn id="97" dur="26">
                                          <p:stCondLst>
                                            <p:cond delay="1312"/>
                                          </p:stCondLst>
                                        </p:cTn>
                                        <p:tgtEl>
                                          <p:spTgt spid="3">
                                            <p:txEl>
                                              <p:pRg st="11" end="11"/>
                                            </p:txEl>
                                          </p:spTgt>
                                        </p:tgtEl>
                                      </p:cBhvr>
                                      <p:to x="100000" y="80000"/>
                                    </p:animScale>
                                    <p:animScale>
                                      <p:cBhvr>
                                        <p:cTn id="98" dur="166" decel="50000">
                                          <p:stCondLst>
                                            <p:cond delay="1338"/>
                                          </p:stCondLst>
                                        </p:cTn>
                                        <p:tgtEl>
                                          <p:spTgt spid="3">
                                            <p:txEl>
                                              <p:pRg st="11" end="11"/>
                                            </p:txEl>
                                          </p:spTgt>
                                        </p:tgtEl>
                                      </p:cBhvr>
                                      <p:to x="100000" y="100000"/>
                                    </p:animScale>
                                    <p:animScale>
                                      <p:cBhvr>
                                        <p:cTn id="99" dur="26">
                                          <p:stCondLst>
                                            <p:cond delay="1642"/>
                                          </p:stCondLst>
                                        </p:cTn>
                                        <p:tgtEl>
                                          <p:spTgt spid="3">
                                            <p:txEl>
                                              <p:pRg st="11" end="11"/>
                                            </p:txEl>
                                          </p:spTgt>
                                        </p:tgtEl>
                                      </p:cBhvr>
                                      <p:to x="100000" y="90000"/>
                                    </p:animScale>
                                    <p:animScale>
                                      <p:cBhvr>
                                        <p:cTn id="100" dur="166" decel="50000">
                                          <p:stCondLst>
                                            <p:cond delay="1668"/>
                                          </p:stCondLst>
                                        </p:cTn>
                                        <p:tgtEl>
                                          <p:spTgt spid="3">
                                            <p:txEl>
                                              <p:pRg st="11" end="11"/>
                                            </p:txEl>
                                          </p:spTgt>
                                        </p:tgtEl>
                                      </p:cBhvr>
                                      <p:to x="100000" y="100000"/>
                                    </p:animScale>
                                    <p:animScale>
                                      <p:cBhvr>
                                        <p:cTn id="101" dur="26">
                                          <p:stCondLst>
                                            <p:cond delay="1808"/>
                                          </p:stCondLst>
                                        </p:cTn>
                                        <p:tgtEl>
                                          <p:spTgt spid="3">
                                            <p:txEl>
                                              <p:pRg st="11" end="11"/>
                                            </p:txEl>
                                          </p:spTgt>
                                        </p:tgtEl>
                                      </p:cBhvr>
                                      <p:to x="100000" y="95000"/>
                                    </p:animScale>
                                    <p:animScale>
                                      <p:cBhvr>
                                        <p:cTn id="102" dur="166" decel="50000">
                                          <p:stCondLst>
                                            <p:cond delay="1834"/>
                                          </p:stCondLst>
                                        </p:cTn>
                                        <p:tgtEl>
                                          <p:spTgt spid="3">
                                            <p:txEl>
                                              <p:pRg st="11" end="1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129838"/>
            <a:ext cx="8686800" cy="1446550"/>
          </a:xfrm>
        </p:spPr>
        <p:txBody>
          <a:bodyPr/>
          <a:lstStyle/>
          <a:p>
            <a:pPr algn="ctr"/>
            <a:r>
              <a:rPr lang="en-US" dirty="0" smtClean="0">
                <a:solidFill>
                  <a:schemeClr val="accent1"/>
                </a:solidFill>
              </a:rPr>
              <a:t>Look Familiar?</a:t>
            </a:r>
            <a:endParaRPr lang="en-US" dirty="0">
              <a:solidFill>
                <a:schemeClr val="accent1"/>
              </a:solidFill>
            </a:endParaRPr>
          </a:p>
        </p:txBody>
      </p:sp>
      <p:pic>
        <p:nvPicPr>
          <p:cNvPr id="6" name="Picture 5" descr="C:\Users\wcbailey\AppData\Local\Microsoft\Windows\Temporary Internet Files\Content.IE5\KUJE50JE\Email-Overload[1].jpg"/>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752600"/>
            <a:ext cx="2590799" cy="2590800"/>
          </a:xfrm>
          <a:prstGeom prst="rect">
            <a:avLst/>
          </a:prstGeom>
          <a:noFill/>
          <a:ln>
            <a:noFill/>
          </a:ln>
        </p:spPr>
      </p:pic>
      <p:pic>
        <p:nvPicPr>
          <p:cNvPr id="7" name="Picture 6" descr="C:\Users\wcbailey\AppData\Local\Microsoft\Windows\Temporary Internet Files\Content.IE5\KH7K57VY\email-overload[1].jpg"/>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267200"/>
            <a:ext cx="2743199" cy="2158365"/>
          </a:xfrm>
          <a:prstGeom prst="rect">
            <a:avLst/>
          </a:prstGeom>
          <a:noFill/>
          <a:ln>
            <a:noFill/>
          </a:ln>
        </p:spPr>
      </p:pic>
      <p:pic>
        <p:nvPicPr>
          <p:cNvPr id="5" name="Picture 4" descr="C:\Users\wcbailey\AppData\Local\Microsoft\Windows\Temporary Internet Files\Content.IE5\AXJSUMPS\Too_Much_Paper_Work_Humorus_Cartoon_Man-1smtrans[1].gif"/>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371600"/>
            <a:ext cx="2971800" cy="2667000"/>
          </a:xfrm>
          <a:prstGeom prst="rect">
            <a:avLst/>
          </a:prstGeom>
          <a:noFill/>
          <a:ln>
            <a:noFill/>
          </a:ln>
        </p:spPr>
      </p:pic>
    </p:spTree>
    <p:extLst>
      <p:ext uri="{BB962C8B-B14F-4D97-AF65-F5344CB8AC3E}">
        <p14:creationId xmlns:p14="http://schemas.microsoft.com/office/powerpoint/2010/main" val="2371161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SAR – Revisions Preview</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19200"/>
            <a:ext cx="7101728"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66800" y="5715000"/>
            <a:ext cx="7101728" cy="381000"/>
          </a:xfrm>
          <a:prstGeom prst="rect">
            <a:avLst/>
          </a:prstGeom>
          <a:noFill/>
        </p:spPr>
        <p:txBody>
          <a:bodyPr wrap="square" rtlCol="0">
            <a:spAutoFit/>
          </a:bodyPr>
          <a:lstStyle/>
          <a:p>
            <a:pPr marL="285750" indent="-285750">
              <a:buFont typeface="Arial" pitchFamily="34" charset="0"/>
              <a:buChar char="•"/>
            </a:pPr>
            <a:r>
              <a:rPr lang="en-US" dirty="0" smtClean="0"/>
              <a:t>Aligning reporting with new Land Use Codes (LUCs)</a:t>
            </a:r>
            <a:endParaRPr lang="en-US" dirty="0"/>
          </a:p>
        </p:txBody>
      </p:sp>
    </p:spTree>
    <p:extLst>
      <p:ext uri="{BB962C8B-B14F-4D97-AF65-F5344CB8AC3E}">
        <p14:creationId xmlns:p14="http://schemas.microsoft.com/office/powerpoint/2010/main" val="1099396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SAR </a:t>
            </a:r>
            <a:r>
              <a:rPr lang="en-US" dirty="0" smtClean="0"/>
              <a:t>– Revisions Preview (Cont.)</a:t>
            </a:r>
            <a:endParaRPr lang="en-US"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5197"/>
          <a:stretch/>
        </p:blipFill>
        <p:spPr bwMode="auto">
          <a:xfrm>
            <a:off x="457200" y="1524000"/>
            <a:ext cx="8220808" cy="164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77943"/>
          <a:stretch/>
        </p:blipFill>
        <p:spPr bwMode="auto">
          <a:xfrm>
            <a:off x="457199" y="3276599"/>
            <a:ext cx="8233873" cy="146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066800" y="5029200"/>
            <a:ext cx="7101728" cy="381000"/>
          </a:xfrm>
          <a:prstGeom prst="rect">
            <a:avLst/>
          </a:prstGeom>
          <a:noFill/>
        </p:spPr>
        <p:txBody>
          <a:bodyPr wrap="square" rtlCol="0">
            <a:spAutoFit/>
          </a:bodyPr>
          <a:lstStyle/>
          <a:p>
            <a:pPr marL="285750" indent="-285750">
              <a:buFont typeface="Arial" pitchFamily="34" charset="0"/>
              <a:buChar char="•"/>
            </a:pPr>
            <a:r>
              <a:rPr lang="en-US" dirty="0" smtClean="0"/>
              <a:t>Aligning exemption reporting with NRS references</a:t>
            </a:r>
            <a:endParaRPr lang="en-US" dirty="0"/>
          </a:p>
        </p:txBody>
      </p:sp>
    </p:spTree>
    <p:extLst>
      <p:ext uri="{BB962C8B-B14F-4D97-AF65-F5344CB8AC3E}">
        <p14:creationId xmlns:p14="http://schemas.microsoft.com/office/powerpoint/2010/main" val="900349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5791200" cy="4157472"/>
          </a:xfrm>
        </p:spPr>
        <p:txBody>
          <a:bodyPr/>
          <a:lstStyle/>
          <a:p>
            <a:r>
              <a:rPr lang="en-US" dirty="0" smtClean="0"/>
              <a:t>Assessor Requests (</a:t>
            </a:r>
            <a:r>
              <a:rPr lang="en-US" dirty="0" err="1" smtClean="0"/>
              <a:t>eg</a:t>
            </a:r>
            <a:r>
              <a:rPr lang="en-US" dirty="0" smtClean="0"/>
              <a:t>. Guidance Letter)</a:t>
            </a:r>
          </a:p>
          <a:p>
            <a:r>
              <a:rPr lang="en-US" dirty="0" smtClean="0"/>
              <a:t>Key Points</a:t>
            </a:r>
          </a:p>
          <a:p>
            <a:pPr marL="573786" lvl="3" indent="-285750">
              <a:buFont typeface="Arial" pitchFamily="34" charset="0"/>
              <a:buChar char="•"/>
            </a:pPr>
            <a:r>
              <a:rPr lang="en-US" sz="1800" dirty="0" smtClean="0"/>
              <a:t>Assessors </a:t>
            </a:r>
            <a:r>
              <a:rPr lang="en-US" sz="1800" dirty="0"/>
              <a:t>are Local Knowledge </a:t>
            </a:r>
            <a:r>
              <a:rPr lang="en-US" sz="1800" dirty="0" smtClean="0"/>
              <a:t>Authorities</a:t>
            </a:r>
          </a:p>
          <a:p>
            <a:pPr marL="573786" lvl="3" indent="-285750">
              <a:buFont typeface="Arial" pitchFamily="34" charset="0"/>
              <a:buChar char="•"/>
            </a:pPr>
            <a:r>
              <a:rPr lang="en-US" sz="1800" dirty="0" smtClean="0"/>
              <a:t>Per Statutes - Turn Around Time is Tight</a:t>
            </a:r>
          </a:p>
          <a:p>
            <a:pPr marL="573786" lvl="3" indent="-285750">
              <a:buFont typeface="Arial" pitchFamily="34" charset="0"/>
              <a:buChar char="•"/>
            </a:pPr>
            <a:r>
              <a:rPr lang="en-US" sz="1800" dirty="0" smtClean="0"/>
              <a:t>Consistency Should Exist Between Numbers Provided to LGS and Local Budget Staff</a:t>
            </a:r>
          </a:p>
          <a:p>
            <a:pPr marL="365760" lvl="3" indent="-256032">
              <a:spcBef>
                <a:spcPts val="400"/>
              </a:spcBef>
              <a:buClr>
                <a:schemeClr val="accent1"/>
              </a:buClr>
              <a:buSzPct val="68000"/>
              <a:buFont typeface="Wingdings 3"/>
              <a:buChar char=""/>
            </a:pPr>
            <a:r>
              <a:rPr lang="en-US" sz="2700" dirty="0" smtClean="0"/>
              <a:t>When You Have Questions</a:t>
            </a:r>
            <a:endParaRPr lang="en-US" sz="2700" dirty="0"/>
          </a:p>
          <a:p>
            <a:pPr marL="573786" lvl="3" indent="-285750">
              <a:buFont typeface="Arial" pitchFamily="34" charset="0"/>
              <a:buChar char="•"/>
            </a:pPr>
            <a:r>
              <a:rPr lang="en-US" sz="1800" dirty="0" smtClean="0"/>
              <a:t>Cheryl Erskine, </a:t>
            </a:r>
            <a:r>
              <a:rPr lang="en-US" sz="1800" dirty="0" smtClean="0"/>
              <a:t>Coordinator 775-684-2038</a:t>
            </a:r>
          </a:p>
          <a:p>
            <a:pPr marL="573786" lvl="3" indent="-285750">
              <a:buFont typeface="Arial" pitchFamily="34" charset="0"/>
              <a:buChar char="•"/>
            </a:pPr>
            <a:r>
              <a:rPr lang="en-US" sz="1800" dirty="0" smtClean="0"/>
              <a:t>Kelly Langley, Supervisor LGF 775-684-2073</a:t>
            </a:r>
            <a:endParaRPr lang="en-US" sz="1800" dirty="0"/>
          </a:p>
        </p:txBody>
      </p:sp>
      <p:sp>
        <p:nvSpPr>
          <p:cNvPr id="3" name="Title 2"/>
          <p:cNvSpPr>
            <a:spLocks noGrp="1"/>
          </p:cNvSpPr>
          <p:nvPr>
            <p:ph type="title"/>
          </p:nvPr>
        </p:nvSpPr>
        <p:spPr/>
        <p:txBody>
          <a:bodyPr/>
          <a:lstStyle/>
          <a:p>
            <a:r>
              <a:rPr lang="en-US" dirty="0" smtClean="0"/>
              <a:t>Wrap Up</a:t>
            </a:r>
            <a:endParaRPr lang="en-US" dirty="0"/>
          </a:p>
        </p:txBody>
      </p:sp>
      <p:pic>
        <p:nvPicPr>
          <p:cNvPr id="1036" name="Picture 12" descr="C:\Users\wcbailey\AppData\Local\Microsoft\Windows\Temporary Internet Files\Content.IE5\3R6Y8H5I\ghostbuster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600200"/>
            <a:ext cx="2321221"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4149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 and Answers</a:t>
            </a:r>
            <a:endParaRPr lang="en-US" dirty="0"/>
          </a:p>
        </p:txBody>
      </p:sp>
      <p:pic>
        <p:nvPicPr>
          <p:cNvPr id="1042" name="Picture 18" descr="C:\Users\wcbailey\AppData\Local\Microsoft\Windows\Temporary Internet Files\Content.IE5\AFRLAAQH\question-mark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600200"/>
            <a:ext cx="5715000" cy="429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483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0200"/>
            <a:ext cx="7520940" cy="3928572"/>
          </a:xfrm>
        </p:spPr>
        <p:txBody>
          <a:bodyPr>
            <a:normAutofit/>
          </a:bodyPr>
          <a:lstStyle/>
          <a:p>
            <a:r>
              <a:rPr lang="en-US" sz="2000" dirty="0"/>
              <a:t>NRS </a:t>
            </a:r>
            <a:r>
              <a:rPr lang="en-US" sz="2000" dirty="0" smtClean="0"/>
              <a:t>361.390</a:t>
            </a:r>
            <a:endParaRPr lang="en-US" sz="2000" dirty="0"/>
          </a:p>
          <a:p>
            <a:r>
              <a:rPr lang="en-US" sz="2000" dirty="0" smtClean="0"/>
              <a:t>Segregation of the Roll (SEG) – Due Dates and Uses</a:t>
            </a:r>
          </a:p>
          <a:p>
            <a:r>
              <a:rPr lang="en-US" sz="2000" dirty="0" smtClean="0"/>
              <a:t>Redevelopment Areas (TIF)</a:t>
            </a:r>
          </a:p>
          <a:p>
            <a:r>
              <a:rPr lang="en-US" sz="2000" dirty="0" smtClean="0"/>
              <a:t>SEG Report</a:t>
            </a:r>
          </a:p>
          <a:p>
            <a:r>
              <a:rPr lang="en-US" sz="2000" dirty="0"/>
              <a:t>Assessor’s  SEG – </a:t>
            </a:r>
            <a:r>
              <a:rPr lang="en-US" sz="2000" dirty="0" smtClean="0"/>
              <a:t>Ma </a:t>
            </a:r>
            <a:r>
              <a:rPr lang="en-US" sz="2000" dirty="0"/>
              <a:t>/ </a:t>
            </a:r>
            <a:r>
              <a:rPr lang="en-US" sz="2000" dirty="0" smtClean="0"/>
              <a:t>Pa </a:t>
            </a:r>
            <a:r>
              <a:rPr lang="en-US" sz="2000" dirty="0"/>
              <a:t>Review</a:t>
            </a:r>
          </a:p>
          <a:p>
            <a:pPr marL="573786" lvl="3" indent="-285750">
              <a:buFont typeface="Arial" pitchFamily="34" charset="0"/>
              <a:buChar char="•"/>
            </a:pPr>
            <a:r>
              <a:rPr lang="en-US" sz="1800" dirty="0"/>
              <a:t>Excel Formula Reviewing Tools</a:t>
            </a:r>
          </a:p>
          <a:p>
            <a:pPr marL="573786" lvl="3" indent="-285750">
              <a:buFont typeface="Arial" pitchFamily="34" charset="0"/>
              <a:buChar char="•"/>
            </a:pPr>
            <a:r>
              <a:rPr lang="en-US" sz="1800" dirty="0"/>
              <a:t>Report Dependents and Precedents</a:t>
            </a:r>
          </a:p>
          <a:p>
            <a:pPr marL="573786" lvl="3" indent="-285750">
              <a:buFont typeface="Arial" pitchFamily="34" charset="0"/>
              <a:buChar char="•"/>
            </a:pPr>
            <a:r>
              <a:rPr lang="en-US" sz="1800" dirty="0"/>
              <a:t>Ball Park </a:t>
            </a:r>
            <a:r>
              <a:rPr lang="en-US" sz="1800" dirty="0" smtClean="0"/>
              <a:t>Estimates </a:t>
            </a:r>
            <a:r>
              <a:rPr lang="en-US" sz="1800" dirty="0"/>
              <a:t>by </a:t>
            </a:r>
            <a:r>
              <a:rPr lang="en-US" sz="1800" dirty="0" smtClean="0"/>
              <a:t>District</a:t>
            </a:r>
          </a:p>
          <a:p>
            <a:pPr marL="365760" lvl="2" indent="-256032">
              <a:spcBef>
                <a:spcPts val="400"/>
              </a:spcBef>
              <a:buClr>
                <a:schemeClr val="accent1"/>
              </a:buClr>
              <a:buSzPct val="68000"/>
              <a:buFont typeface="Wingdings 3"/>
              <a:buChar char=""/>
            </a:pPr>
            <a:r>
              <a:rPr lang="en-US" sz="2000" dirty="0" smtClean="0"/>
              <a:t>Understanding </a:t>
            </a:r>
            <a:r>
              <a:rPr lang="en-US" sz="2000" dirty="0"/>
              <a:t>the Pro Forma Report</a:t>
            </a:r>
          </a:p>
          <a:p>
            <a:r>
              <a:rPr lang="en-US" sz="2000" dirty="0" smtClean="0"/>
              <a:t>Issues: Exemptions &amp; Abatements</a:t>
            </a:r>
            <a:endParaRPr lang="en-US" sz="2000" dirty="0"/>
          </a:p>
          <a:p>
            <a:endParaRPr lang="en-US" sz="2000" dirty="0"/>
          </a:p>
        </p:txBody>
      </p:sp>
      <p:sp>
        <p:nvSpPr>
          <p:cNvPr id="2" name="Title 1"/>
          <p:cNvSpPr>
            <a:spLocks noGrp="1"/>
          </p:cNvSpPr>
          <p:nvPr>
            <p:ph type="title"/>
          </p:nvPr>
        </p:nvSpPr>
        <p:spPr/>
        <p:txBody>
          <a:bodyPr>
            <a:normAutofit/>
          </a:bodyPr>
          <a:lstStyle/>
          <a:p>
            <a:r>
              <a:rPr lang="en-US" sz="3600" dirty="0" smtClean="0"/>
              <a:t>TOPICS</a:t>
            </a:r>
            <a:endParaRPr lang="en-US" sz="3600" dirty="0"/>
          </a:p>
        </p:txBody>
      </p:sp>
    </p:spTree>
    <p:extLst>
      <p:ext uri="{BB962C8B-B14F-4D97-AF65-F5344CB8AC3E}">
        <p14:creationId xmlns:p14="http://schemas.microsoft.com/office/powerpoint/2010/main" val="4125309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6400"/>
            <a:ext cx="7520940" cy="3928572"/>
          </a:xfrm>
        </p:spPr>
        <p:txBody>
          <a:bodyPr>
            <a:normAutofit/>
          </a:bodyPr>
          <a:lstStyle/>
          <a:p>
            <a:r>
              <a:rPr lang="en-US" sz="2000" dirty="0" smtClean="0"/>
              <a:t>Statistical </a:t>
            </a:r>
            <a:r>
              <a:rPr lang="en-US" sz="2000" dirty="0"/>
              <a:t>Analysis of the Roll (SAR) – Due Dates and Uses</a:t>
            </a:r>
          </a:p>
          <a:p>
            <a:r>
              <a:rPr lang="en-US" sz="2000" dirty="0"/>
              <a:t>SAR Changing </a:t>
            </a:r>
            <a:r>
              <a:rPr lang="en-US" sz="2000" dirty="0" smtClean="0"/>
              <a:t>Environment</a:t>
            </a:r>
          </a:p>
          <a:p>
            <a:pPr marL="573786" lvl="3" indent="-285750">
              <a:lnSpc>
                <a:spcPct val="80000"/>
              </a:lnSpc>
              <a:buFont typeface="Arial" pitchFamily="34" charset="0"/>
              <a:buChar char="•"/>
            </a:pPr>
            <a:r>
              <a:rPr lang="en-US" sz="1800" dirty="0"/>
              <a:t>Changes in SAR Format</a:t>
            </a:r>
          </a:p>
          <a:p>
            <a:pPr marL="573786" lvl="3" indent="-285750">
              <a:lnSpc>
                <a:spcPct val="80000"/>
              </a:lnSpc>
              <a:buFont typeface="Arial" pitchFamily="34" charset="0"/>
              <a:buChar char="•"/>
            </a:pPr>
            <a:r>
              <a:rPr lang="en-US" sz="1800" dirty="0"/>
              <a:t>Reasons Driving SAR Changes</a:t>
            </a:r>
          </a:p>
          <a:p>
            <a:pPr marL="573786" lvl="3" indent="-285750">
              <a:lnSpc>
                <a:spcPct val="80000"/>
              </a:lnSpc>
              <a:buFont typeface="Arial" pitchFamily="34" charset="0"/>
              <a:buChar char="•"/>
            </a:pPr>
            <a:r>
              <a:rPr lang="en-US" sz="1800" dirty="0"/>
              <a:t>Division Implementation</a:t>
            </a:r>
          </a:p>
          <a:p>
            <a:r>
              <a:rPr lang="en-US" sz="2000" dirty="0" smtClean="0"/>
              <a:t>Wrap Up</a:t>
            </a:r>
          </a:p>
          <a:p>
            <a:r>
              <a:rPr lang="en-US" sz="2000" dirty="0" smtClean="0"/>
              <a:t>Questions and Answers</a:t>
            </a:r>
          </a:p>
          <a:p>
            <a:endParaRPr lang="en-US" sz="2400" dirty="0" smtClean="0"/>
          </a:p>
          <a:p>
            <a:endParaRPr lang="en-US" sz="2400" dirty="0" smtClean="0"/>
          </a:p>
          <a:p>
            <a:endParaRPr lang="en-US" sz="2400" dirty="0"/>
          </a:p>
        </p:txBody>
      </p:sp>
      <p:sp>
        <p:nvSpPr>
          <p:cNvPr id="2" name="Title 1"/>
          <p:cNvSpPr>
            <a:spLocks noGrp="1"/>
          </p:cNvSpPr>
          <p:nvPr>
            <p:ph type="title"/>
          </p:nvPr>
        </p:nvSpPr>
        <p:spPr/>
        <p:txBody>
          <a:bodyPr>
            <a:normAutofit/>
          </a:bodyPr>
          <a:lstStyle/>
          <a:p>
            <a:r>
              <a:rPr lang="en-US" sz="3600" dirty="0" smtClean="0"/>
              <a:t>TOPICS (Cont.)</a:t>
            </a:r>
            <a:endParaRPr lang="en-US" sz="3600" dirty="0"/>
          </a:p>
        </p:txBody>
      </p:sp>
    </p:spTree>
    <p:extLst>
      <p:ext uri="{BB962C8B-B14F-4D97-AF65-F5344CB8AC3E}">
        <p14:creationId xmlns:p14="http://schemas.microsoft.com/office/powerpoint/2010/main" val="133376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700" b="0" dirty="0">
                <a:latin typeface="Arial Narrow" pitchFamily="34" charset="0"/>
              </a:rPr>
              <a:t>NRS 361.390  Duties of county assessor; projections for current and upcoming fiscal years.  Each county assessor shall:</a:t>
            </a:r>
          </a:p>
          <a:p>
            <a:r>
              <a:rPr lang="en-US" sz="1700" b="0" dirty="0">
                <a:latin typeface="Arial Narrow" pitchFamily="34" charset="0"/>
              </a:rPr>
              <a:t>    </a:t>
            </a:r>
            <a:r>
              <a:rPr lang="en-US" sz="1700" b="0" dirty="0">
                <a:solidFill>
                  <a:schemeClr val="bg1">
                    <a:lumMod val="50000"/>
                  </a:schemeClr>
                </a:solidFill>
                <a:latin typeface="Arial Narrow" pitchFamily="34" charset="0"/>
              </a:rPr>
              <a:t>  1.  File with or cause to be filed with the Secretary of the State Board of Equalization, on or before March 10 of each year, the tax roll, or a true copy thereof, of his or her county for the current year as corrected by the county board of equalization.</a:t>
            </a:r>
          </a:p>
          <a:p>
            <a:r>
              <a:rPr lang="en-US" sz="1700" b="0" dirty="0">
                <a:latin typeface="Arial Narrow" pitchFamily="34" charset="0"/>
              </a:rPr>
              <a:t>      2.  Prepare and file with the Department on or before January 31, March 5 and October 31 of each year, a segregation report showing the assessed values for each taxing entity within the county on a form prescribed by the Department. The assessor shall make projections of assessed value for the current fiscal year and the upcoming fiscal year regarding real and personal property for which the taxable value is determined by the assessor. The Department shall make any projections required for the upcoming fiscal year regarding the net proceeds of minerals and any property for which the taxable value is determined by the Nevada Tax Commission.</a:t>
            </a:r>
          </a:p>
          <a:p>
            <a:r>
              <a:rPr lang="en-US" sz="1700" b="0" dirty="0">
                <a:latin typeface="Arial Narrow" pitchFamily="34" charset="0"/>
              </a:rPr>
              <a:t>      3.  Prepare and file with the Department on or before May 5 for the unsecured roll, on or before August 10 for the secured roll, and on or before October 31 for the unsecured roll and the secured roll, a statistical report showing values for all categories of property on a form prescribed by the Department</a:t>
            </a:r>
            <a:r>
              <a:rPr lang="en-US" sz="1700" b="0" dirty="0" smtClean="0">
                <a:latin typeface="Arial Narrow" pitchFamily="34" charset="0"/>
              </a:rPr>
              <a:t>.</a:t>
            </a:r>
            <a:endParaRPr lang="en-US" sz="1700" b="0" dirty="0">
              <a:latin typeface="Arial Narrow" pitchFamily="34" charset="0"/>
            </a:endParaRPr>
          </a:p>
        </p:txBody>
      </p:sp>
      <p:sp>
        <p:nvSpPr>
          <p:cNvPr id="2" name="Title 1"/>
          <p:cNvSpPr>
            <a:spLocks noGrp="1"/>
          </p:cNvSpPr>
          <p:nvPr>
            <p:ph type="title"/>
          </p:nvPr>
        </p:nvSpPr>
        <p:spPr/>
        <p:txBody>
          <a:bodyPr>
            <a:normAutofit/>
          </a:bodyPr>
          <a:lstStyle/>
          <a:p>
            <a:r>
              <a:rPr lang="en-US" sz="3600" dirty="0" smtClean="0"/>
              <a:t>NRS 361.390</a:t>
            </a:r>
            <a:endParaRPr lang="en-US" sz="3600" dirty="0"/>
          </a:p>
        </p:txBody>
      </p:sp>
    </p:spTree>
    <p:extLst>
      <p:ext uri="{BB962C8B-B14F-4D97-AF65-F5344CB8AC3E}">
        <p14:creationId xmlns:p14="http://schemas.microsoft.com/office/powerpoint/2010/main" val="55367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January 31</a:t>
            </a:r>
            <a:r>
              <a:rPr lang="en-US" baseline="30000" dirty="0" smtClean="0"/>
              <a:t>st</a:t>
            </a:r>
            <a:r>
              <a:rPr lang="en-US" dirty="0" smtClean="0"/>
              <a:t> </a:t>
            </a:r>
          </a:p>
          <a:p>
            <a:pPr lvl="1"/>
            <a:r>
              <a:rPr lang="en-US" dirty="0" smtClean="0"/>
              <a:t>Volatility Gauge</a:t>
            </a:r>
          </a:p>
          <a:p>
            <a:pPr lvl="1"/>
            <a:r>
              <a:rPr lang="en-US" dirty="0" smtClean="0"/>
              <a:t>Early Look at Values / Trends</a:t>
            </a:r>
          </a:p>
          <a:p>
            <a:pPr lvl="1"/>
            <a:r>
              <a:rPr lang="en-US" dirty="0" smtClean="0"/>
              <a:t>Planning / Budgeting Preparation</a:t>
            </a:r>
          </a:p>
          <a:p>
            <a:pPr lvl="1"/>
            <a:r>
              <a:rPr lang="en-US" dirty="0" smtClean="0"/>
              <a:t>NRS </a:t>
            </a:r>
            <a:r>
              <a:rPr lang="en-US" dirty="0"/>
              <a:t>361.4722 - Tax Cap Factors </a:t>
            </a:r>
            <a:r>
              <a:rPr lang="en-US" dirty="0" smtClean="0"/>
              <a:t>(most </a:t>
            </a:r>
            <a:r>
              <a:rPr lang="en-US" dirty="0"/>
              <a:t>recent </a:t>
            </a:r>
            <a:r>
              <a:rPr lang="en-US" dirty="0" smtClean="0"/>
              <a:t>year)</a:t>
            </a:r>
          </a:p>
          <a:p>
            <a:pPr lvl="1"/>
            <a:r>
              <a:rPr lang="en-US" dirty="0" smtClean="0"/>
              <a:t>Preliminary Revenue Projections</a:t>
            </a:r>
            <a:endParaRPr lang="en-US" dirty="0"/>
          </a:p>
          <a:p>
            <a:r>
              <a:rPr lang="en-US" dirty="0" smtClean="0"/>
              <a:t>March 5</a:t>
            </a:r>
            <a:r>
              <a:rPr lang="en-US" baseline="30000" dirty="0" smtClean="0"/>
              <a:t>th</a:t>
            </a:r>
            <a:r>
              <a:rPr lang="en-US" dirty="0" smtClean="0"/>
              <a:t> </a:t>
            </a:r>
          </a:p>
          <a:p>
            <a:pPr lvl="1"/>
            <a:r>
              <a:rPr lang="en-US" dirty="0"/>
              <a:t>Planning </a:t>
            </a:r>
            <a:r>
              <a:rPr lang="en-US" dirty="0" smtClean="0"/>
              <a:t>/ Budgeting</a:t>
            </a:r>
            <a:endParaRPr lang="en-US" dirty="0"/>
          </a:p>
          <a:p>
            <a:pPr lvl="1"/>
            <a:r>
              <a:rPr lang="en-US" dirty="0"/>
              <a:t>Property Tax Rates for Nevada Local Governments (Redbook)</a:t>
            </a:r>
          </a:p>
          <a:p>
            <a:pPr lvl="1"/>
            <a:r>
              <a:rPr lang="en-US" dirty="0" smtClean="0"/>
              <a:t>Consolidated Tax Distribution (CTX)</a:t>
            </a:r>
          </a:p>
          <a:p>
            <a:pPr lvl="1"/>
            <a:r>
              <a:rPr lang="en-US" dirty="0" smtClean="0"/>
              <a:t>Motor Fuel Tax Distribution </a:t>
            </a:r>
            <a:endParaRPr lang="en-US" dirty="0"/>
          </a:p>
          <a:p>
            <a:pPr lvl="1"/>
            <a:r>
              <a:rPr lang="en-US" dirty="0"/>
              <a:t>NRS 361.4722 - Tax Cap Factors (2 most recent years</a:t>
            </a:r>
            <a:r>
              <a:rPr lang="en-US" dirty="0" smtClean="0"/>
              <a:t>)</a:t>
            </a:r>
          </a:p>
          <a:p>
            <a:pPr lvl="1"/>
            <a:r>
              <a:rPr lang="en-US" dirty="0" smtClean="0"/>
              <a:t>Final Revenue Projections (March 15)</a:t>
            </a:r>
            <a:endParaRPr lang="en-US" dirty="0"/>
          </a:p>
          <a:p>
            <a:r>
              <a:rPr lang="en-US" dirty="0" smtClean="0"/>
              <a:t>October 31</a:t>
            </a:r>
            <a:r>
              <a:rPr lang="en-US" baseline="30000" dirty="0" smtClean="0"/>
              <a:t>st</a:t>
            </a:r>
            <a:r>
              <a:rPr lang="en-US" dirty="0" smtClean="0"/>
              <a:t> </a:t>
            </a:r>
          </a:p>
          <a:p>
            <a:pPr lvl="1"/>
            <a:r>
              <a:rPr lang="en-US" dirty="0"/>
              <a:t>True Up After Roll </a:t>
            </a:r>
            <a:r>
              <a:rPr lang="en-US" dirty="0" smtClean="0"/>
              <a:t>Close; </a:t>
            </a:r>
            <a:r>
              <a:rPr lang="en-US" dirty="0"/>
              <a:t>Basis for Year to Year </a:t>
            </a:r>
            <a:r>
              <a:rPr lang="en-US" dirty="0" smtClean="0"/>
              <a:t>Comparisons</a:t>
            </a:r>
            <a:endParaRPr lang="en-US" dirty="0"/>
          </a:p>
          <a:p>
            <a:pPr lvl="1"/>
            <a:r>
              <a:rPr lang="en-US" dirty="0"/>
              <a:t>NRS 361.4722 - Tax Cap Factors (2nd most recent year</a:t>
            </a:r>
            <a:r>
              <a:rPr lang="en-US" dirty="0" smtClean="0"/>
              <a:t>)</a:t>
            </a:r>
          </a:p>
          <a:p>
            <a:pPr lvl="1"/>
            <a:r>
              <a:rPr lang="en-US" dirty="0" smtClean="0"/>
              <a:t>State Biennium Budget (Historical Trend)</a:t>
            </a:r>
          </a:p>
        </p:txBody>
      </p:sp>
      <p:sp>
        <p:nvSpPr>
          <p:cNvPr id="2" name="Title 1"/>
          <p:cNvSpPr>
            <a:spLocks noGrp="1"/>
          </p:cNvSpPr>
          <p:nvPr>
            <p:ph type="title"/>
          </p:nvPr>
        </p:nvSpPr>
        <p:spPr/>
        <p:txBody>
          <a:bodyPr>
            <a:normAutofit/>
          </a:bodyPr>
          <a:lstStyle/>
          <a:p>
            <a:r>
              <a:rPr lang="en-US" sz="3600" dirty="0" smtClean="0"/>
              <a:t>SEG</a:t>
            </a:r>
            <a:r>
              <a:rPr lang="en-US" sz="3600" dirty="0"/>
              <a:t> </a:t>
            </a:r>
            <a:r>
              <a:rPr lang="en-US" sz="3600" dirty="0" smtClean="0"/>
              <a:t>- Due Dates and Uses</a:t>
            </a:r>
            <a:endParaRPr lang="en-US" sz="3600" dirty="0"/>
          </a:p>
        </p:txBody>
      </p:sp>
    </p:spTree>
    <p:extLst>
      <p:ext uri="{BB962C8B-B14F-4D97-AF65-F5344CB8AC3E}">
        <p14:creationId xmlns:p14="http://schemas.microsoft.com/office/powerpoint/2010/main" val="37262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anim calcmode="lin" valueType="num">
                                      <p:cBhvr>
                                        <p:cTn id="2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6" end="6"/>
                                            </p:txEl>
                                          </p:spTgt>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anim calcmode="lin" valueType="num">
                                      <p:cBhvr>
                                        <p:cTn id="3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7" end="7"/>
                                            </p:txEl>
                                          </p:spTgt>
                                        </p:tgtEl>
                                        <p:attrNameLst>
                                          <p:attrName>ppt_h</p:attrName>
                                        </p:attrNameLst>
                                      </p:cBhvr>
                                      <p:tavLst>
                                        <p:tav tm="0">
                                          <p:val>
                                            <p:strVal val="#ppt_h"/>
                                          </p:val>
                                        </p:tav>
                                        <p:tav tm="100000">
                                          <p:val>
                                            <p:strVal val="#ppt_h"/>
                                          </p:val>
                                        </p:tav>
                                      </p:tavLst>
                                    </p:anim>
                                  </p:childTnLst>
                                </p:cTn>
                              </p:par>
                              <p:par>
                                <p:cTn id="35" presetID="45"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anim calcmode="lin" valueType="num">
                                      <p:cBhvr>
                                        <p:cTn id="3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8" end="8"/>
                                            </p:txEl>
                                          </p:spTgt>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anim calcmode="lin" valueType="num">
                                      <p:cBhvr>
                                        <p:cTn id="43"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9" end="9"/>
                                            </p:txEl>
                                          </p:spTgt>
                                        </p:tgtEl>
                                        <p:attrNameLst>
                                          <p:attrName>ppt_h</p:attrName>
                                        </p:attrNameLst>
                                      </p:cBhvr>
                                      <p:tavLst>
                                        <p:tav tm="0">
                                          <p:val>
                                            <p:strVal val="#ppt_h"/>
                                          </p:val>
                                        </p:tav>
                                        <p:tav tm="100000">
                                          <p:val>
                                            <p:strVal val="#ppt_h"/>
                                          </p:val>
                                        </p:tav>
                                      </p:tavLst>
                                    </p:anim>
                                  </p:childTnLst>
                                </p:cTn>
                              </p:par>
                              <p:par>
                                <p:cTn id="45" presetID="45"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00"/>
                                        <p:tgtEl>
                                          <p:spTgt spid="3">
                                            <p:txEl>
                                              <p:pRg st="10" end="10"/>
                                            </p:txEl>
                                          </p:spTgt>
                                        </p:tgtEl>
                                      </p:cBhvr>
                                    </p:animEffect>
                                    <p:anim calcmode="lin" valueType="num">
                                      <p:cBhvr>
                                        <p:cTn id="48"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10" end="10"/>
                                            </p:txEl>
                                          </p:spTgt>
                                        </p:tgtEl>
                                        <p:attrNameLst>
                                          <p:attrName>ppt_h</p:attrName>
                                        </p:attrNameLst>
                                      </p:cBhvr>
                                      <p:tavLst>
                                        <p:tav tm="0">
                                          <p:val>
                                            <p:strVal val="#ppt_h"/>
                                          </p:val>
                                        </p:tav>
                                        <p:tav tm="100000">
                                          <p:val>
                                            <p:strVal val="#ppt_h"/>
                                          </p:val>
                                        </p:tav>
                                      </p:tavLst>
                                    </p:anim>
                                  </p:childTnLst>
                                </p:cTn>
                              </p:par>
                              <p:par>
                                <p:cTn id="50" presetID="45" presetClass="entr" presetSubtype="0"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2000"/>
                                        <p:tgtEl>
                                          <p:spTgt spid="3">
                                            <p:txEl>
                                              <p:pRg st="11" end="11"/>
                                            </p:txEl>
                                          </p:spTgt>
                                        </p:tgtEl>
                                      </p:cBhvr>
                                    </p:animEffect>
                                    <p:anim calcmode="lin" valueType="num">
                                      <p:cBhvr>
                                        <p:cTn id="53" dur="2000" fill="hold"/>
                                        <p:tgtEl>
                                          <p:spTgt spid="3">
                                            <p:txEl>
                                              <p:pRg st="11" end="11"/>
                                            </p:txEl>
                                          </p:spTgt>
                                        </p:tgtEl>
                                        <p:attrNameLst>
                                          <p:attrName>ppt_w</p:attrName>
                                        </p:attrNameLst>
                                      </p:cBhvr>
                                      <p:tavLst>
                                        <p:tav tm="0" fmla="#ppt_w*sin(2.5*pi*$)">
                                          <p:val>
                                            <p:fltVal val="0"/>
                                          </p:val>
                                        </p:tav>
                                        <p:tav tm="100000">
                                          <p:val>
                                            <p:fltVal val="1"/>
                                          </p:val>
                                        </p:tav>
                                      </p:tavLst>
                                    </p:anim>
                                    <p:anim calcmode="lin" valueType="num">
                                      <p:cBhvr>
                                        <p:cTn id="54" dur="2000" fill="hold"/>
                                        <p:tgtEl>
                                          <p:spTgt spid="3">
                                            <p:txEl>
                                              <p:pRg st="11" end="11"/>
                                            </p:txEl>
                                          </p:spTgt>
                                        </p:tgtEl>
                                        <p:attrNameLst>
                                          <p:attrName>ppt_h</p:attrName>
                                        </p:attrNameLst>
                                      </p:cBhvr>
                                      <p:tavLst>
                                        <p:tav tm="0">
                                          <p:val>
                                            <p:strVal val="#ppt_h"/>
                                          </p:val>
                                        </p:tav>
                                        <p:tav tm="100000">
                                          <p:val>
                                            <p:strVal val="#ppt_h"/>
                                          </p:val>
                                        </p:tav>
                                      </p:tavLst>
                                    </p:anim>
                                  </p:childTnLst>
                                </p:cTn>
                              </p:par>
                              <p:par>
                                <p:cTn id="55" presetID="45" presetClass="entr" presetSubtype="0"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fade">
                                      <p:cBhvr>
                                        <p:cTn id="57" dur="2000"/>
                                        <p:tgtEl>
                                          <p:spTgt spid="3">
                                            <p:txEl>
                                              <p:pRg st="12" end="12"/>
                                            </p:txEl>
                                          </p:spTgt>
                                        </p:tgtEl>
                                      </p:cBhvr>
                                    </p:animEffect>
                                    <p:anim calcmode="lin" valueType="num">
                                      <p:cBhvr>
                                        <p:cTn id="58" dur="2000" fill="hold"/>
                                        <p:tgtEl>
                                          <p:spTgt spid="3">
                                            <p:txEl>
                                              <p:pRg st="12" end="12"/>
                                            </p:txEl>
                                          </p:spTgt>
                                        </p:tgtEl>
                                        <p:attrNameLst>
                                          <p:attrName>ppt_w</p:attrName>
                                        </p:attrNameLst>
                                      </p:cBhvr>
                                      <p:tavLst>
                                        <p:tav tm="0" fmla="#ppt_w*sin(2.5*pi*$)">
                                          <p:val>
                                            <p:fltVal val="0"/>
                                          </p:val>
                                        </p:tav>
                                        <p:tav tm="100000">
                                          <p:val>
                                            <p:fltVal val="1"/>
                                          </p:val>
                                        </p:tav>
                                      </p:tavLst>
                                    </p:anim>
                                    <p:anim calcmode="lin" valueType="num">
                                      <p:cBhvr>
                                        <p:cTn id="59" dur="20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nodeType="clickEffect">
                                  <p:stCondLst>
                                    <p:cond delay="0"/>
                                  </p:stCondLst>
                                  <p:childTnLst>
                                    <p:set>
                                      <p:cBhvr>
                                        <p:cTn id="63" dur="1" fill="hold">
                                          <p:stCondLst>
                                            <p:cond delay="0"/>
                                          </p:stCondLst>
                                        </p:cTn>
                                        <p:tgtEl>
                                          <p:spTgt spid="3">
                                            <p:txEl>
                                              <p:pRg st="13" end="13"/>
                                            </p:txEl>
                                          </p:spTgt>
                                        </p:tgtEl>
                                        <p:attrNameLst>
                                          <p:attrName>style.visibility</p:attrName>
                                        </p:attrNameLst>
                                      </p:cBhvr>
                                      <p:to>
                                        <p:strVal val="visible"/>
                                      </p:to>
                                    </p:set>
                                    <p:animEffect transition="in" filter="circle(in)">
                                      <p:cBhvr>
                                        <p:cTn id="64" dur="2000"/>
                                        <p:tgtEl>
                                          <p:spTgt spid="3">
                                            <p:txEl>
                                              <p:pRg st="13" end="13"/>
                                            </p:txEl>
                                          </p:spTgt>
                                        </p:tgtEl>
                                      </p:cBhvr>
                                    </p:animEffect>
                                  </p:childTnLst>
                                </p:cTn>
                              </p:par>
                              <p:par>
                                <p:cTn id="65" presetID="6" presetClass="entr" presetSubtype="16"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circle(in)">
                                      <p:cBhvr>
                                        <p:cTn id="67" dur="2000"/>
                                        <p:tgtEl>
                                          <p:spTgt spid="3">
                                            <p:txEl>
                                              <p:pRg st="14" end="14"/>
                                            </p:txEl>
                                          </p:spTgt>
                                        </p:tgtEl>
                                      </p:cBhvr>
                                    </p:animEffect>
                                  </p:childTnLst>
                                </p:cTn>
                              </p:par>
                              <p:par>
                                <p:cTn id="68" presetID="6" presetClass="entr" presetSubtype="16" fill="hold" nodeType="withEffect">
                                  <p:stCondLst>
                                    <p:cond delay="0"/>
                                  </p:stCondLst>
                                  <p:childTnLst>
                                    <p:set>
                                      <p:cBhvr>
                                        <p:cTn id="69" dur="1" fill="hold">
                                          <p:stCondLst>
                                            <p:cond delay="0"/>
                                          </p:stCondLst>
                                        </p:cTn>
                                        <p:tgtEl>
                                          <p:spTgt spid="3">
                                            <p:txEl>
                                              <p:pRg st="15" end="15"/>
                                            </p:txEl>
                                          </p:spTgt>
                                        </p:tgtEl>
                                        <p:attrNameLst>
                                          <p:attrName>style.visibility</p:attrName>
                                        </p:attrNameLst>
                                      </p:cBhvr>
                                      <p:to>
                                        <p:strVal val="visible"/>
                                      </p:to>
                                    </p:set>
                                    <p:animEffect transition="in" filter="circle(in)">
                                      <p:cBhvr>
                                        <p:cTn id="70" dur="2000"/>
                                        <p:tgtEl>
                                          <p:spTgt spid="3">
                                            <p:txEl>
                                              <p:pRg st="15" end="15"/>
                                            </p:txEl>
                                          </p:spTgt>
                                        </p:tgtEl>
                                      </p:cBhvr>
                                    </p:animEffect>
                                  </p:childTnLst>
                                </p:cTn>
                              </p:par>
                              <p:par>
                                <p:cTn id="71" presetID="6" presetClass="entr" presetSubtype="16" fill="hold" nodeType="withEffect">
                                  <p:stCondLst>
                                    <p:cond delay="0"/>
                                  </p:stCondLst>
                                  <p:childTnLst>
                                    <p:set>
                                      <p:cBhvr>
                                        <p:cTn id="72" dur="1" fill="hold">
                                          <p:stCondLst>
                                            <p:cond delay="0"/>
                                          </p:stCondLst>
                                        </p:cTn>
                                        <p:tgtEl>
                                          <p:spTgt spid="3">
                                            <p:txEl>
                                              <p:pRg st="16" end="16"/>
                                            </p:txEl>
                                          </p:spTgt>
                                        </p:tgtEl>
                                        <p:attrNameLst>
                                          <p:attrName>style.visibility</p:attrName>
                                        </p:attrNameLst>
                                      </p:cBhvr>
                                      <p:to>
                                        <p:strVal val="visible"/>
                                      </p:to>
                                    </p:set>
                                    <p:animEffect transition="in" filter="circle(in)">
                                      <p:cBhvr>
                                        <p:cTn id="73"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ded Corner 7"/>
          <p:cNvSpPr/>
          <p:nvPr/>
        </p:nvSpPr>
        <p:spPr>
          <a:xfrm>
            <a:off x="457200" y="1295401"/>
            <a:ext cx="8077200" cy="4343399"/>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3600" dirty="0" smtClean="0"/>
              <a:t>Redevelopment Areas</a:t>
            </a:r>
            <a:endParaRPr lang="en-US" sz="3600" dirty="0"/>
          </a:p>
        </p:txBody>
      </p:sp>
      <p:sp>
        <p:nvSpPr>
          <p:cNvPr id="4" name="Rectangle 3"/>
          <p:cNvSpPr/>
          <p:nvPr/>
        </p:nvSpPr>
        <p:spPr>
          <a:xfrm>
            <a:off x="838201" y="5695890"/>
            <a:ext cx="7315200" cy="400110"/>
          </a:xfrm>
          <a:prstGeom prst="rect">
            <a:avLst/>
          </a:prstGeom>
        </p:spPr>
        <p:txBody>
          <a:bodyPr wrap="square">
            <a:spAutoFit/>
          </a:bodyPr>
          <a:lstStyle/>
          <a:p>
            <a:r>
              <a:rPr lang="en-US" sz="1000" dirty="0" smtClean="0"/>
              <a:t>Source: University of Nevada Cooperative Extension. Fact Sheet 13-29, </a:t>
            </a:r>
            <a:r>
              <a:rPr lang="en-US" sz="1000" i="1" dirty="0" smtClean="0"/>
              <a:t>Funding Economic Development in Nevada: Redevelopment</a:t>
            </a:r>
            <a:r>
              <a:rPr lang="en-US" sz="1000" dirty="0" smtClean="0"/>
              <a:t>.  Frederick </a:t>
            </a:r>
            <a:r>
              <a:rPr lang="en-US" sz="1000" dirty="0"/>
              <a:t>Steinmann, Extension Educator/Assistant </a:t>
            </a:r>
            <a:r>
              <a:rPr lang="en-US" sz="1000" dirty="0" smtClean="0"/>
              <a:t>Professor.</a:t>
            </a:r>
            <a:endParaRPr lang="en-US" sz="1000" dirty="0"/>
          </a:p>
        </p:txBody>
      </p:sp>
      <p:sp>
        <p:nvSpPr>
          <p:cNvPr id="5" name="Rectangle 4"/>
          <p:cNvSpPr/>
          <p:nvPr/>
        </p:nvSpPr>
        <p:spPr>
          <a:xfrm>
            <a:off x="495300" y="1447800"/>
            <a:ext cx="8039100" cy="4093428"/>
          </a:xfrm>
          <a:prstGeom prst="rect">
            <a:avLst/>
          </a:prstGeom>
        </p:spPr>
        <p:txBody>
          <a:bodyPr wrap="square">
            <a:spAutoFit/>
          </a:bodyPr>
          <a:lstStyle/>
          <a:p>
            <a:pPr marL="171450" indent="-171450">
              <a:buFont typeface="Arial" pitchFamily="34" charset="0"/>
              <a:buChar char="•"/>
            </a:pPr>
            <a:r>
              <a:rPr lang="en-US" sz="2000" dirty="0"/>
              <a:t>Nevada Revised Statutes (NRS) 279 “Redevelopment of Communities” contains the legal structure of local redevelopment agencies and other related state regulations on the purpose, the creation, and the activities of local redevelopment agencies in Nevada</a:t>
            </a:r>
            <a:r>
              <a:rPr lang="en-US" sz="2000" dirty="0" smtClean="0"/>
              <a:t>.</a:t>
            </a:r>
          </a:p>
          <a:p>
            <a:pPr marL="171450" indent="-171450">
              <a:buFont typeface="Arial" pitchFamily="34" charset="0"/>
              <a:buChar char="•"/>
            </a:pPr>
            <a:r>
              <a:rPr lang="en-US" sz="2000" dirty="0" smtClean="0"/>
              <a:t>All </a:t>
            </a:r>
            <a:r>
              <a:rPr lang="en-US" sz="2000" dirty="0"/>
              <a:t>property tax revenues </a:t>
            </a:r>
            <a:r>
              <a:rPr lang="en-US" sz="2000" dirty="0" smtClean="0"/>
              <a:t>generated </a:t>
            </a:r>
            <a:r>
              <a:rPr lang="en-US" sz="2000" dirty="0"/>
              <a:t>from properties in </a:t>
            </a:r>
            <a:r>
              <a:rPr lang="en-US" sz="2000" dirty="0" smtClean="0"/>
              <a:t>a </a:t>
            </a:r>
            <a:r>
              <a:rPr lang="en-US" sz="2000" dirty="0"/>
              <a:t>redevelopment district in excess of </a:t>
            </a:r>
            <a:r>
              <a:rPr lang="en-US" sz="2000" dirty="0" smtClean="0"/>
              <a:t>the </a:t>
            </a:r>
            <a:r>
              <a:rPr lang="en-US" sz="2000" dirty="0"/>
              <a:t>base level (Area </a:t>
            </a:r>
            <a:r>
              <a:rPr lang="en-US" sz="2000" dirty="0" smtClean="0"/>
              <a:t>1 on Figure 1 shown on next page) </a:t>
            </a:r>
            <a:r>
              <a:rPr lang="en-US" sz="2000" dirty="0"/>
              <a:t>are distributed, with a few exceptions, to only the redevelopment agency</a:t>
            </a:r>
            <a:r>
              <a:rPr lang="en-US" sz="2000" dirty="0" smtClean="0"/>
              <a:t>.</a:t>
            </a:r>
          </a:p>
          <a:p>
            <a:pPr marL="171450" indent="-171450">
              <a:buFont typeface="Arial" pitchFamily="34" charset="0"/>
              <a:buChar char="•"/>
            </a:pPr>
            <a:r>
              <a:rPr lang="en-US" sz="2000" dirty="0" smtClean="0"/>
              <a:t>A redevelopment agency </a:t>
            </a:r>
            <a:r>
              <a:rPr lang="en-US" sz="2000" dirty="0"/>
              <a:t>will only receive property tax revenues from the district if the property tax base </a:t>
            </a:r>
            <a:r>
              <a:rPr lang="en-US" sz="2000" dirty="0" smtClean="0"/>
              <a:t>grows </a:t>
            </a:r>
            <a:r>
              <a:rPr lang="en-US" sz="2000" dirty="0"/>
              <a:t>over time</a:t>
            </a:r>
            <a:r>
              <a:rPr lang="en-US" sz="2000" dirty="0" smtClean="0"/>
              <a:t>.</a:t>
            </a:r>
          </a:p>
          <a:p>
            <a:pPr marL="171450" indent="-171450">
              <a:buFont typeface="Arial" pitchFamily="34" charset="0"/>
              <a:buChar char="•"/>
            </a:pPr>
            <a:r>
              <a:rPr lang="en-US" sz="2000" dirty="0" smtClean="0"/>
              <a:t>Redevelopment </a:t>
            </a:r>
            <a:r>
              <a:rPr lang="en-US" sz="2000" dirty="0"/>
              <a:t>is not a new </a:t>
            </a:r>
            <a:r>
              <a:rPr lang="en-US" sz="2000" dirty="0" smtClean="0"/>
              <a:t>tax.</a:t>
            </a:r>
          </a:p>
        </p:txBody>
      </p:sp>
    </p:spTree>
    <p:extLst>
      <p:ext uri="{BB962C8B-B14F-4D97-AF65-F5344CB8AC3E}">
        <p14:creationId xmlns:p14="http://schemas.microsoft.com/office/powerpoint/2010/main" val="880797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Redevelopment Areas (cont.)</a:t>
            </a:r>
            <a:endParaRPr lang="en-US" sz="36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468" b="9901"/>
          <a:stretch/>
        </p:blipFill>
        <p:spPr bwMode="auto">
          <a:xfrm>
            <a:off x="1066800" y="1295400"/>
            <a:ext cx="7010400" cy="455490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295400" y="5867400"/>
            <a:ext cx="6629400" cy="400110"/>
          </a:xfrm>
          <a:prstGeom prst="rect">
            <a:avLst/>
          </a:prstGeom>
        </p:spPr>
        <p:txBody>
          <a:bodyPr wrap="square">
            <a:spAutoFit/>
          </a:bodyPr>
          <a:lstStyle/>
          <a:p>
            <a:r>
              <a:rPr lang="en-US" sz="1000" dirty="0" smtClean="0"/>
              <a:t>Source: University of Nevada Cooperative Extension. Fact Sheet 13-29, </a:t>
            </a:r>
            <a:r>
              <a:rPr lang="en-US" sz="1000" i="1" dirty="0" smtClean="0"/>
              <a:t>Funding Economic Development in Nevada: Redevelopment</a:t>
            </a:r>
            <a:r>
              <a:rPr lang="en-US" sz="1000" dirty="0" smtClean="0"/>
              <a:t>.  Frederick </a:t>
            </a:r>
            <a:r>
              <a:rPr lang="en-US" sz="1000" dirty="0"/>
              <a:t>Steinmann, Extension Educator/Assistant </a:t>
            </a:r>
            <a:r>
              <a:rPr lang="en-US" sz="1000" dirty="0" smtClean="0"/>
              <a:t>Professor.</a:t>
            </a:r>
            <a:endParaRPr lang="en-US" sz="1000" dirty="0"/>
          </a:p>
        </p:txBody>
      </p:sp>
      <p:sp>
        <p:nvSpPr>
          <p:cNvPr id="3" name="TextBox 2"/>
          <p:cNvSpPr txBox="1"/>
          <p:nvPr/>
        </p:nvSpPr>
        <p:spPr>
          <a:xfrm>
            <a:off x="1143000" y="1300522"/>
            <a:ext cx="1143000" cy="338554"/>
          </a:xfrm>
          <a:prstGeom prst="rect">
            <a:avLst/>
          </a:prstGeom>
          <a:noFill/>
        </p:spPr>
        <p:txBody>
          <a:bodyPr wrap="square" rtlCol="0">
            <a:spAutoFit/>
          </a:bodyPr>
          <a:lstStyle/>
          <a:p>
            <a:r>
              <a:rPr lang="en-US" sz="1600" b="1" dirty="0" smtClean="0"/>
              <a:t>Figure 1:</a:t>
            </a:r>
            <a:endParaRPr lang="en-US" sz="1600" b="1" dirty="0"/>
          </a:p>
        </p:txBody>
      </p:sp>
      <p:sp>
        <p:nvSpPr>
          <p:cNvPr id="6" name="TextBox 5"/>
          <p:cNvSpPr txBox="1"/>
          <p:nvPr/>
        </p:nvSpPr>
        <p:spPr>
          <a:xfrm>
            <a:off x="4038600" y="3581400"/>
            <a:ext cx="1066800" cy="307777"/>
          </a:xfrm>
          <a:prstGeom prst="rect">
            <a:avLst/>
          </a:prstGeom>
          <a:noFill/>
        </p:spPr>
        <p:txBody>
          <a:bodyPr wrap="square" rtlCol="0">
            <a:spAutoFit/>
          </a:bodyPr>
          <a:lstStyle/>
          <a:p>
            <a:r>
              <a:rPr lang="en-US" sz="1400" dirty="0" smtClean="0">
                <a:solidFill>
                  <a:srgbClr val="FF0000"/>
                </a:solidFill>
              </a:rPr>
              <a:t>Growth</a:t>
            </a:r>
            <a:endParaRPr lang="en-US" sz="1400" dirty="0">
              <a:solidFill>
                <a:srgbClr val="FF0000"/>
              </a:solidFill>
            </a:endParaRPr>
          </a:p>
        </p:txBody>
      </p:sp>
      <p:sp>
        <p:nvSpPr>
          <p:cNvPr id="9" name="TextBox 8"/>
          <p:cNvSpPr txBox="1"/>
          <p:nvPr/>
        </p:nvSpPr>
        <p:spPr>
          <a:xfrm>
            <a:off x="4038600" y="4453783"/>
            <a:ext cx="838200" cy="307777"/>
          </a:xfrm>
          <a:prstGeom prst="rect">
            <a:avLst/>
          </a:prstGeom>
          <a:noFill/>
        </p:spPr>
        <p:txBody>
          <a:bodyPr wrap="square" rtlCol="0">
            <a:spAutoFit/>
          </a:bodyPr>
          <a:lstStyle/>
          <a:p>
            <a:r>
              <a:rPr lang="en-US" sz="1400" dirty="0" smtClean="0">
                <a:solidFill>
                  <a:srgbClr val="FF0000"/>
                </a:solidFill>
              </a:rPr>
              <a:t>Base</a:t>
            </a:r>
            <a:endParaRPr lang="en-US" sz="1400" dirty="0">
              <a:solidFill>
                <a:srgbClr val="FF0000"/>
              </a:solidFill>
            </a:endParaRPr>
          </a:p>
        </p:txBody>
      </p:sp>
    </p:spTree>
    <p:extLst>
      <p:ext uri="{BB962C8B-B14F-4D97-AF65-F5344CB8AC3E}">
        <p14:creationId xmlns:p14="http://schemas.microsoft.com/office/powerpoint/2010/main" val="926565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SEG – Reporting</a:t>
            </a:r>
            <a:endParaRPr lang="en-US" sz="3200" dirty="0"/>
          </a:p>
        </p:txBody>
      </p:sp>
      <p:sp>
        <p:nvSpPr>
          <p:cNvPr id="5" name="Rectangle 2"/>
          <p:cNvSpPr>
            <a:spLocks noChangeArrowheads="1"/>
          </p:cNvSpPr>
          <p:nvPr/>
        </p:nvSpPr>
        <p:spPr bwMode="auto">
          <a:xfrm>
            <a:off x="533400" y="1533197"/>
            <a:ext cx="801453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ea typeface="Times New Roman" pitchFamily="18" charset="0"/>
                <a:cs typeface="Arial" pitchFamily="34" charset="0"/>
              </a:rPr>
              <a:t>COLUMN D   Excludes incremental growth from entities that contain redevelopment districts.  The value of a redevelopment agency equals its incremental value (total assessed value less the base assessed value).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Arial" pitchFamily="34" charset="0"/>
              <a:ea typeface="Times New Roman" pitchFamily="18" charset="0"/>
              <a:cs typeface="Arial" pitchFamily="34" charset="0"/>
            </a:endParaRPr>
          </a:p>
          <a:p>
            <a:pPr eaLnBrk="0" fontAlgn="base" hangingPunct="0">
              <a:spcBef>
                <a:spcPct val="0"/>
              </a:spcBef>
              <a:spcAft>
                <a:spcPct val="0"/>
              </a:spcAft>
            </a:pPr>
            <a:r>
              <a:rPr lang="en-US" sz="1600" dirty="0" smtClean="0">
                <a:latin typeface="Arial" pitchFamily="34" charset="0"/>
                <a:ea typeface="Times New Roman" pitchFamily="18" charset="0"/>
                <a:cs typeface="Arial" pitchFamily="34" charset="0"/>
              </a:rPr>
              <a:t>COLUMN </a:t>
            </a:r>
            <a:r>
              <a:rPr lang="en-US" sz="1600" dirty="0">
                <a:latin typeface="Arial" pitchFamily="34" charset="0"/>
                <a:ea typeface="Times New Roman" pitchFamily="18" charset="0"/>
                <a:cs typeface="Arial" pitchFamily="34" charset="0"/>
              </a:rPr>
              <a:t>F   </a:t>
            </a:r>
            <a:r>
              <a:rPr lang="en-US" sz="1600" dirty="0" smtClean="0">
                <a:latin typeface="Arial" pitchFamily="34" charset="0"/>
                <a:ea typeface="Times New Roman" pitchFamily="18" charset="0"/>
                <a:cs typeface="Arial" pitchFamily="34" charset="0"/>
              </a:rPr>
              <a:t>Excludes incremental growth </a:t>
            </a:r>
            <a:r>
              <a:rPr lang="en-US" sz="1600" dirty="0">
                <a:latin typeface="Arial" pitchFamily="34" charset="0"/>
                <a:ea typeface="Times New Roman" pitchFamily="18" charset="0"/>
                <a:cs typeface="Arial" pitchFamily="34" charset="0"/>
              </a:rPr>
              <a:t>from entities that contain redevelopment districts.  The value of a redevelopment agency equals its incremental value (total assessed value less the base assessed value). </a:t>
            </a:r>
            <a:endParaRPr kumimoji="0" lang="en-US" sz="800" b="0" i="0" u="none" strike="noStrike" cap="none" normalizeH="0" baseline="0" dirty="0" smtClean="0">
              <a:ln>
                <a:noFill/>
              </a:ln>
              <a:effectLst/>
              <a:latin typeface="Arial" pitchFamily="34" charset="0"/>
              <a:cs typeface="Arial"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581400"/>
            <a:ext cx="8229600" cy="22948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43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895</TotalTime>
  <Words>925</Words>
  <Application>Microsoft Office PowerPoint</Application>
  <PresentationFormat>On-screen Show (4:3)</PresentationFormat>
  <Paragraphs>135</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SEG &amp; SAR Reporting 101</vt:lpstr>
      <vt:lpstr>Look Familiar?</vt:lpstr>
      <vt:lpstr>TOPICS</vt:lpstr>
      <vt:lpstr>TOPICS (Cont.)</vt:lpstr>
      <vt:lpstr>NRS 361.390</vt:lpstr>
      <vt:lpstr>SEG - Due Dates and Uses</vt:lpstr>
      <vt:lpstr>Redevelopment Areas</vt:lpstr>
      <vt:lpstr>Redevelopment Areas (cont.)</vt:lpstr>
      <vt:lpstr>SEG – Reporting</vt:lpstr>
      <vt:lpstr>SEG – Report (Cont.)</vt:lpstr>
      <vt:lpstr>SEG – Assessor’s Ma / Pa Review</vt:lpstr>
      <vt:lpstr>SEG – Assessor’s Ma / Pa Review</vt:lpstr>
      <vt:lpstr>SEG – Assessor’s Ma / Pa Review</vt:lpstr>
      <vt:lpstr>SEG – Assessor’s Ma / Pa Review</vt:lpstr>
      <vt:lpstr>Understanding the Pro Forma Report</vt:lpstr>
      <vt:lpstr>Understanding the Pro Forma Report</vt:lpstr>
      <vt:lpstr>Issues – Exemptions &amp; Abatements</vt:lpstr>
      <vt:lpstr>SAR - Due Dates and Uses</vt:lpstr>
      <vt:lpstr>SAR – Changing Environment</vt:lpstr>
      <vt:lpstr>SAR – Revisions Preview</vt:lpstr>
      <vt:lpstr>SAR – Revisions Preview (Cont.)</vt:lpstr>
      <vt:lpstr>Wrap Up</vt:lpstr>
      <vt:lpstr>Questions and Answers</vt:lpstr>
    </vt:vector>
  </TitlesOfParts>
  <Company>Taxation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Segregation Reporting 101</dc:title>
  <dc:creator>station</dc:creator>
  <cp:lastModifiedBy>Shannon Silva</cp:lastModifiedBy>
  <cp:revision>156</cp:revision>
  <dcterms:created xsi:type="dcterms:W3CDTF">2015-04-14T00:07:03Z</dcterms:created>
  <dcterms:modified xsi:type="dcterms:W3CDTF">2019-03-05T19:13:40Z</dcterms:modified>
</cp:coreProperties>
</file>